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7" r:id="rId2"/>
    <p:sldId id="336" r:id="rId3"/>
    <p:sldId id="332" r:id="rId4"/>
    <p:sldId id="330" r:id="rId5"/>
    <p:sldId id="319" r:id="rId6"/>
    <p:sldId id="324" r:id="rId7"/>
    <p:sldId id="334" r:id="rId8"/>
    <p:sldId id="341" r:id="rId9"/>
    <p:sldId id="342" r:id="rId10"/>
    <p:sldId id="292" r:id="rId11"/>
    <p:sldId id="327" r:id="rId12"/>
    <p:sldId id="325" r:id="rId13"/>
    <p:sldId id="339" r:id="rId14"/>
    <p:sldId id="331" r:id="rId15"/>
    <p:sldId id="337" r:id="rId16"/>
    <p:sldId id="333" r:id="rId17"/>
    <p:sldId id="329" r:id="rId18"/>
    <p:sldId id="316" r:id="rId19"/>
    <p:sldId id="340" r:id="rId20"/>
    <p:sldId id="32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EC418F9-D6DC-4B76-94D7-B9DB8AB18E7E}">
          <p14:sldIdLst>
            <p14:sldId id="257"/>
            <p14:sldId id="336"/>
            <p14:sldId id="332"/>
            <p14:sldId id="330"/>
            <p14:sldId id="319"/>
            <p14:sldId id="324"/>
            <p14:sldId id="334"/>
            <p14:sldId id="341"/>
            <p14:sldId id="342"/>
            <p14:sldId id="292"/>
            <p14:sldId id="327"/>
            <p14:sldId id="325"/>
            <p14:sldId id="339"/>
          </p14:sldIdLst>
        </p14:section>
        <p14:section name="Unused" id="{9140DC4E-C8B9-445D-BAFE-12514C0B79CE}">
          <p14:sldIdLst>
            <p14:sldId id="331"/>
            <p14:sldId id="337"/>
            <p14:sldId id="333"/>
            <p14:sldId id="329"/>
            <p14:sldId id="316"/>
            <p14:sldId id="340"/>
            <p14:sldId id="32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79" autoAdjust="0"/>
    <p:restoredTop sz="87531" autoAdjust="0"/>
  </p:normalViewPr>
  <p:slideViewPr>
    <p:cSldViewPr snapToGrid="0">
      <p:cViewPr varScale="1">
        <p:scale>
          <a:sx n="75" d="100"/>
          <a:sy n="75" d="100"/>
        </p:scale>
        <p:origin x="99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50672B-BDD0-432B-8DB9-556EB9409146}" type="datetimeFigureOut">
              <a:rPr lang="en-GB" smtClean="0"/>
              <a:t>18/12/2019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EF4BFB-2A4C-43D0-95A1-55D581D7AD89}" type="slidenum">
              <a:rPr lang="en-GB" smtClean="0"/>
              <a:t>‹#›</a:t>
            </a:fld>
            <a:endParaRPr lang="en-GB"/>
          </a:p>
        </p:txBody>
      </p:sp>
    </p:spTree>
    <p:extLst>
      <p:ext uri="{BB962C8B-B14F-4D97-AF65-F5344CB8AC3E}">
        <p14:creationId xmlns:p14="http://schemas.microsoft.com/office/powerpoint/2010/main" val="3008179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5DADF0-7139-4B33-91B7-391E5C76913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34559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Selective properties of cities allow information to be structured and communities to grow!</a:t>
            </a:r>
          </a:p>
          <a:p>
            <a:r>
              <a:rPr lang="en-GB" dirty="0"/>
              <a:t>But also outcomes on inter-community level </a:t>
            </a:r>
            <a:r>
              <a:rPr lang="en-GB" dirty="0">
                <a:sym typeface="Wingdings" panose="05000000000000000000" pitchFamily="2" charset="2"/>
              </a:rPr>
              <a:t> fission and fusion + central place formation</a:t>
            </a:r>
            <a:endParaRPr lang="en-GB" dirty="0"/>
          </a:p>
          <a:p>
            <a:r>
              <a:rPr lang="en-GB" dirty="0"/>
              <a:t>1. Scalar stress: decreasing consensus in decision making processes and decrease of effectiveness in group performance (Johnson 1982)</a:t>
            </a:r>
          </a:p>
          <a:p>
            <a:r>
              <a:rPr lang="en-GB" dirty="0"/>
              <a:t>2. Community formation: Increasing group sizes possible due to the integration of increasingly more levels of organization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5DADF0-7139-4B33-91B7-391E5C76913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596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Our proposed explanation of the emergence of persistent, substantial wealth inequality is a variant of a hypothesis from behavioural ecology, which states that clumped, as opposed to dispersed, resources are the basis of dominance hierarchies in non-human animals</a:t>
            </a:r>
          </a:p>
          <a:p>
            <a:pPr marL="228600" indent="-228600">
              <a:buAutoNum type="arabicParenR"/>
            </a:pPr>
            <a:r>
              <a:rPr lang="en-GB" sz="1200" b="0" i="0" u="none" strike="noStrike" kern="1200" baseline="0" dirty="0">
                <a:solidFill>
                  <a:schemeClr val="tx1"/>
                </a:solidFill>
                <a:latin typeface="+mn-lt"/>
                <a:ea typeface="+mn-ea"/>
                <a:cs typeface="+mn-cs"/>
              </a:rPr>
              <a:t>disparities in land and other forms of material wealth could far exceed differences in productive human capacities</a:t>
            </a:r>
          </a:p>
          <a:p>
            <a:pPr marL="228600" indent="-228600">
              <a:buAutoNum type="arabicParenR"/>
            </a:pPr>
            <a:r>
              <a:rPr lang="en-GB" sz="1200" b="0" i="0" u="none" strike="noStrike" kern="1200" baseline="0" dirty="0">
                <a:solidFill>
                  <a:schemeClr val="tx1"/>
                </a:solidFill>
                <a:latin typeface="+mn-lt"/>
                <a:ea typeface="+mn-ea"/>
                <a:cs typeface="+mn-cs"/>
              </a:rPr>
              <a:t>These inequalities, including the results of shocks, are transmitted from one generation to the next to a far greater extent than is the case for human capacities</a:t>
            </a:r>
          </a:p>
          <a:p>
            <a:pPr marL="0" indent="0">
              <a:buNone/>
            </a:pPr>
            <a:r>
              <a:rPr lang="en-GB" sz="1200" b="0" i="0" u="none" strike="noStrike" kern="1200" baseline="0" dirty="0">
                <a:solidFill>
                  <a:schemeClr val="tx1"/>
                </a:solidFill>
                <a:latin typeface="+mn-lt"/>
                <a:ea typeface="+mn-ea"/>
                <a:cs typeface="+mn-cs"/>
                <a:sym typeface="Wingdings" panose="05000000000000000000" pitchFamily="2" charset="2"/>
              </a:rPr>
              <a:t> Cumulative wealth and inequality increase</a:t>
            </a:r>
            <a:endParaRPr lang="en-GB"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7EEF4BFB-2A4C-43D0-95A1-55D581D7AD89}" type="slidenum">
              <a:rPr lang="en-GB" smtClean="0"/>
              <a:t>15</a:t>
            </a:fld>
            <a:endParaRPr lang="en-GB"/>
          </a:p>
        </p:txBody>
      </p:sp>
    </p:spTree>
    <p:extLst>
      <p:ext uri="{BB962C8B-B14F-4D97-AF65-F5344CB8AC3E}">
        <p14:creationId xmlns:p14="http://schemas.microsoft.com/office/powerpoint/2010/main" val="2031100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First, a </a:t>
            </a:r>
            <a:r>
              <a:rPr lang="nl-NL" dirty="0" err="1"/>
              <a:t>general</a:t>
            </a:r>
            <a:r>
              <a:rPr lang="nl-NL" dirty="0"/>
              <a:t> </a:t>
            </a:r>
            <a:r>
              <a:rPr lang="nl-NL" dirty="0" err="1"/>
              <a:t>overview</a:t>
            </a:r>
            <a:r>
              <a:rPr lang="nl-NL" dirty="0"/>
              <a:t> of complex (</a:t>
            </a:r>
            <a:r>
              <a:rPr lang="nl-NL" dirty="0" err="1"/>
              <a:t>social</a:t>
            </a:r>
            <a:r>
              <a:rPr lang="nl-NL" dirty="0"/>
              <a:t>) systems</a:t>
            </a:r>
          </a:p>
          <a:p>
            <a:r>
              <a:rPr lang="en-GB" dirty="0"/>
              <a:t>- Fundamental unit of complexity = social interactions between people</a:t>
            </a:r>
          </a:p>
          <a:p>
            <a:r>
              <a:rPr lang="en-GB" dirty="0"/>
              <a:t>Micro-macro transition: Emergent social organization out of social interactions</a:t>
            </a:r>
          </a:p>
          <a:p>
            <a:r>
              <a:rPr lang="en-GB" dirty="0"/>
              <a:t>Focus on information-processing and decision-making strategies</a:t>
            </a:r>
          </a:p>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51CBA4-3F07-4A26-8A23-1C3EC5538CA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9736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From</a:t>
            </a:r>
            <a:r>
              <a:rPr lang="nl-NL" dirty="0"/>
              <a:t> </a:t>
            </a:r>
            <a:r>
              <a:rPr lang="nl-NL" dirty="0" err="1"/>
              <a:t>general</a:t>
            </a:r>
            <a:r>
              <a:rPr lang="nl-NL" dirty="0"/>
              <a:t> </a:t>
            </a:r>
            <a:r>
              <a:rPr lang="nl-NL" dirty="0" err="1"/>
              <a:t>conceptual</a:t>
            </a:r>
            <a:r>
              <a:rPr lang="nl-NL" dirty="0"/>
              <a:t> in last slide </a:t>
            </a:r>
            <a:r>
              <a:rPr lang="nl-NL" dirty="0" err="1"/>
              <a:t>towards</a:t>
            </a:r>
            <a:r>
              <a:rPr lang="nl-NL" dirty="0"/>
              <a:t> </a:t>
            </a:r>
            <a:r>
              <a:rPr lang="nl-NL" dirty="0" err="1"/>
              <a:t>operationalisation</a:t>
            </a:r>
            <a:r>
              <a:rPr lang="nl-NL" dirty="0"/>
              <a:t> in </a:t>
            </a:r>
            <a:r>
              <a:rPr lang="nl-NL" dirty="0" err="1"/>
              <a:t>cities</a:t>
            </a:r>
            <a:r>
              <a:rPr lang="nl-NL" dirty="0"/>
              <a:t> </a:t>
            </a:r>
            <a:r>
              <a:rPr lang="nl-NL" dirty="0" err="1"/>
              <a:t>and</a:t>
            </a:r>
            <a:r>
              <a:rPr lang="nl-NL" dirty="0"/>
              <a:t> </a:t>
            </a:r>
            <a:r>
              <a:rPr lang="nl-NL" dirty="0" err="1"/>
              <a:t>urban</a:t>
            </a:r>
            <a:r>
              <a:rPr lang="nl-NL" dirty="0"/>
              <a:t> </a:t>
            </a:r>
            <a:r>
              <a:rPr lang="nl-NL" dirty="0" err="1"/>
              <a:t>networks</a:t>
            </a:r>
            <a:endParaRPr lang="en-GB" dirty="0"/>
          </a:p>
        </p:txBody>
      </p:sp>
      <p:sp>
        <p:nvSpPr>
          <p:cNvPr id="4" name="Slide Number Placeholder 3"/>
          <p:cNvSpPr>
            <a:spLocks noGrp="1"/>
          </p:cNvSpPr>
          <p:nvPr>
            <p:ph type="sldNum" sz="quarter" idx="5"/>
          </p:nvPr>
        </p:nvSpPr>
        <p:spPr/>
        <p:txBody>
          <a:bodyPr/>
          <a:lstStyle/>
          <a:p>
            <a:fld id="{7EEF4BFB-2A4C-43D0-95A1-55D581D7AD89}" type="slidenum">
              <a:rPr lang="en-GB" smtClean="0"/>
              <a:t>19</a:t>
            </a:fld>
            <a:endParaRPr lang="en-GB"/>
          </a:p>
        </p:txBody>
      </p:sp>
    </p:spTree>
    <p:extLst>
      <p:ext uri="{BB962C8B-B14F-4D97-AF65-F5344CB8AC3E}">
        <p14:creationId xmlns:p14="http://schemas.microsoft.com/office/powerpoint/2010/main" val="944846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EEF4BFB-2A4C-43D0-95A1-55D581D7AD89}" type="slidenum">
              <a:rPr lang="en-GB" smtClean="0"/>
              <a:t>20</a:t>
            </a:fld>
            <a:endParaRPr lang="en-GB"/>
          </a:p>
        </p:txBody>
      </p:sp>
    </p:spTree>
    <p:extLst>
      <p:ext uri="{BB962C8B-B14F-4D97-AF65-F5344CB8AC3E}">
        <p14:creationId xmlns:p14="http://schemas.microsoft.com/office/powerpoint/2010/main" val="3109682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nl-NL" dirty="0"/>
              <a:t>Availability of large </a:t>
            </a:r>
            <a:r>
              <a:rPr lang="nl-NL" dirty="0" err="1"/>
              <a:t>mammals</a:t>
            </a:r>
            <a:r>
              <a:rPr lang="nl-NL" dirty="0"/>
              <a:t> </a:t>
            </a:r>
            <a:r>
              <a:rPr lang="nl-NL" dirty="0" err="1"/>
              <a:t>that</a:t>
            </a:r>
            <a:r>
              <a:rPr lang="nl-NL" dirty="0"/>
              <a:t> </a:t>
            </a:r>
            <a:r>
              <a:rPr lang="nl-NL" dirty="0" err="1"/>
              <a:t>could</a:t>
            </a:r>
            <a:r>
              <a:rPr lang="nl-NL" dirty="0"/>
              <a:t> </a:t>
            </a:r>
            <a:r>
              <a:rPr lang="nl-NL" dirty="0" err="1"/>
              <a:t>be</a:t>
            </a:r>
            <a:r>
              <a:rPr lang="nl-NL" dirty="0"/>
              <a:t> </a:t>
            </a:r>
            <a:r>
              <a:rPr lang="nl-NL" dirty="0" err="1"/>
              <a:t>domesticated</a:t>
            </a:r>
            <a:endParaRPr lang="nl-NL" dirty="0"/>
          </a:p>
          <a:p>
            <a:pPr marL="228600" indent="-228600">
              <a:buAutoNum type="arabicPeriod"/>
            </a:pPr>
            <a:r>
              <a:rPr lang="nl-NL" dirty="0"/>
              <a:t>Multiplier </a:t>
            </a:r>
            <a:r>
              <a:rPr lang="nl-NL" dirty="0" err="1"/>
              <a:t>for</a:t>
            </a:r>
            <a:r>
              <a:rPr lang="nl-NL" dirty="0"/>
              <a:t> human </a:t>
            </a:r>
            <a:r>
              <a:rPr lang="nl-NL" dirty="0" err="1"/>
              <a:t>labour</a:t>
            </a:r>
            <a:r>
              <a:rPr lang="nl-NL" dirty="0"/>
              <a:t> </a:t>
            </a:r>
            <a:r>
              <a:rPr lang="nl-NL" dirty="0">
                <a:sym typeface="Wingdings" panose="05000000000000000000" pitchFamily="2" charset="2"/>
              </a:rPr>
              <a:t> </a:t>
            </a:r>
            <a:r>
              <a:rPr lang="nl-NL" dirty="0" err="1">
                <a:sym typeface="Wingdings" panose="05000000000000000000" pitchFamily="2" charset="2"/>
              </a:rPr>
              <a:t>a</a:t>
            </a:r>
            <a:r>
              <a:rPr lang="nl-NL" dirty="0" err="1"/>
              <a:t>llowed</a:t>
            </a:r>
            <a:r>
              <a:rPr lang="nl-NL" dirty="0"/>
              <a:t> more </a:t>
            </a:r>
            <a:r>
              <a:rPr lang="nl-NL" dirty="0" err="1"/>
              <a:t>profitable</a:t>
            </a:r>
            <a:r>
              <a:rPr lang="nl-NL" dirty="0"/>
              <a:t> </a:t>
            </a:r>
            <a:r>
              <a:rPr lang="nl-NL" dirty="0" err="1"/>
              <a:t>agricultural</a:t>
            </a:r>
            <a:r>
              <a:rPr lang="nl-NL" dirty="0"/>
              <a:t> </a:t>
            </a:r>
            <a:r>
              <a:rPr lang="nl-NL" dirty="0" err="1"/>
              <a:t>extensification</a:t>
            </a:r>
            <a:r>
              <a:rPr lang="nl-NL" dirty="0"/>
              <a:t> </a:t>
            </a:r>
            <a:r>
              <a:rPr lang="nl-NL" dirty="0">
                <a:sym typeface="Wingdings" panose="05000000000000000000" pitchFamily="2" charset="2"/>
              </a:rPr>
              <a:t> </a:t>
            </a:r>
            <a:r>
              <a:rPr lang="nl-NL" dirty="0" err="1">
                <a:sym typeface="Wingdings" panose="05000000000000000000" pitchFamily="2" charset="2"/>
              </a:rPr>
              <a:t>exacerbation</a:t>
            </a:r>
            <a:r>
              <a:rPr lang="nl-NL" dirty="0">
                <a:sym typeface="Wingdings" panose="05000000000000000000" pitchFamily="2" charset="2"/>
              </a:rPr>
              <a:t> of </a:t>
            </a:r>
            <a:r>
              <a:rPr lang="nl-NL" dirty="0" err="1">
                <a:sym typeface="Wingdings" panose="05000000000000000000" pitchFamily="2" charset="2"/>
              </a:rPr>
              <a:t>initial</a:t>
            </a:r>
            <a:r>
              <a:rPr lang="nl-NL" dirty="0">
                <a:sym typeface="Wingdings" panose="05000000000000000000" pitchFamily="2" charset="2"/>
              </a:rPr>
              <a:t> </a:t>
            </a:r>
            <a:r>
              <a:rPr lang="nl-NL" dirty="0" err="1">
                <a:sym typeface="Wingdings" panose="05000000000000000000" pitchFamily="2" charset="2"/>
              </a:rPr>
              <a:t>socio-economic</a:t>
            </a:r>
            <a:r>
              <a:rPr lang="nl-NL" dirty="0">
                <a:sym typeface="Wingdings" panose="05000000000000000000" pitchFamily="2" charset="2"/>
              </a:rPr>
              <a:t> </a:t>
            </a:r>
            <a:r>
              <a:rPr lang="nl-NL" dirty="0" err="1">
                <a:sym typeface="Wingdings" panose="05000000000000000000" pitchFamily="2" charset="2"/>
              </a:rPr>
              <a:t>inequality</a:t>
            </a:r>
            <a:r>
              <a:rPr lang="nl-NL" dirty="0">
                <a:sym typeface="Wingdings" panose="05000000000000000000" pitchFamily="2" charset="2"/>
              </a:rPr>
              <a:t> </a:t>
            </a:r>
            <a:r>
              <a:rPr lang="en-GB" dirty="0">
                <a:sym typeface="Wingdings" panose="05000000000000000000" pitchFamily="2" charset="2"/>
              </a:rPr>
              <a:t>(richer households better able to maintain animals)</a:t>
            </a:r>
            <a:endParaRPr lang="nl-NL" dirty="0"/>
          </a:p>
          <a:p>
            <a:pPr marL="228600" indent="-228600">
              <a:buAutoNum type="arabicPeriod"/>
            </a:pPr>
            <a:r>
              <a:rPr lang="en-GB" dirty="0"/>
              <a:t>Higher production </a:t>
            </a:r>
            <a:r>
              <a:rPr lang="en-GB" dirty="0">
                <a:sym typeface="Wingdings" panose="05000000000000000000" pitchFamily="2" charset="2"/>
              </a:rPr>
              <a:t> </a:t>
            </a:r>
            <a:r>
              <a:rPr lang="en-GB" dirty="0"/>
              <a:t>increased agricultural surpluses </a:t>
            </a:r>
            <a:r>
              <a:rPr lang="en-GB" dirty="0">
                <a:sym typeface="Wingdings" panose="05000000000000000000" pitchFamily="2" charset="2"/>
              </a:rPr>
              <a:t></a:t>
            </a:r>
            <a:r>
              <a:rPr lang="en-GB" dirty="0"/>
              <a:t> higher maximal attainable inequality </a:t>
            </a:r>
            <a:r>
              <a:rPr lang="en-GB" dirty="0">
                <a:sym typeface="Wingdings" panose="05000000000000000000" pitchFamily="2" charset="2"/>
              </a:rPr>
              <a:t></a:t>
            </a:r>
            <a:r>
              <a:rPr lang="en-GB" dirty="0"/>
              <a:t> extended land ownership </a:t>
            </a:r>
            <a:r>
              <a:rPr lang="en-GB" dirty="0">
                <a:sym typeface="Wingdings" panose="05000000000000000000" pitchFamily="2" charset="2"/>
              </a:rPr>
              <a:t></a:t>
            </a:r>
            <a:r>
              <a:rPr lang="en-GB" dirty="0"/>
              <a:t> mounted warrior elite </a:t>
            </a:r>
            <a:r>
              <a:rPr lang="nl-NL" dirty="0" err="1"/>
              <a:t>and</a:t>
            </a:r>
            <a:r>
              <a:rPr lang="nl-NL" dirty="0"/>
              <a:t> </a:t>
            </a:r>
            <a:r>
              <a:rPr lang="nl-NL" dirty="0" err="1"/>
              <a:t>expanding</a:t>
            </a:r>
            <a:r>
              <a:rPr lang="nl-NL" dirty="0"/>
              <a:t> polities</a:t>
            </a:r>
            <a:endParaRPr lang="en-GB" dirty="0"/>
          </a:p>
        </p:txBody>
      </p:sp>
      <p:sp>
        <p:nvSpPr>
          <p:cNvPr id="4" name="Slide Number Placeholder 3"/>
          <p:cNvSpPr>
            <a:spLocks noGrp="1"/>
          </p:cNvSpPr>
          <p:nvPr>
            <p:ph type="sldNum" sz="quarter" idx="5"/>
          </p:nvPr>
        </p:nvSpPr>
        <p:spPr/>
        <p:txBody>
          <a:bodyPr/>
          <a:lstStyle/>
          <a:p>
            <a:fld id="{7EEF4BFB-2A4C-43D0-95A1-55D581D7AD89}" type="slidenum">
              <a:rPr lang="en-GB" smtClean="0"/>
              <a:t>2</a:t>
            </a:fld>
            <a:endParaRPr lang="en-GB"/>
          </a:p>
        </p:txBody>
      </p:sp>
    </p:spTree>
    <p:extLst>
      <p:ext uri="{BB962C8B-B14F-4D97-AF65-F5344CB8AC3E}">
        <p14:creationId xmlns:p14="http://schemas.microsoft.com/office/powerpoint/2010/main" val="1241976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b="0" i="0" u="none" strike="noStrike" kern="1200" baseline="0" dirty="0">
                <a:solidFill>
                  <a:schemeClr val="tx1"/>
                </a:solidFill>
                <a:latin typeface="+mn-lt"/>
                <a:ea typeface="+mn-ea"/>
                <a:cs typeface="+mn-cs"/>
              </a:rPr>
              <a:t>Clumped resources logic (&lt;behavioural ecology)</a:t>
            </a:r>
          </a:p>
          <a:p>
            <a:pPr marL="228600" indent="-228600">
              <a:buAutoNum type="arabicParenR"/>
            </a:pPr>
            <a:r>
              <a:rPr lang="en-GB" sz="1200" b="0" i="0" u="none" strike="noStrike" kern="1200" baseline="0" dirty="0">
                <a:solidFill>
                  <a:schemeClr val="tx1"/>
                </a:solidFill>
                <a:latin typeface="+mn-lt"/>
                <a:ea typeface="+mn-ea"/>
                <a:cs typeface="+mn-cs"/>
              </a:rPr>
              <a:t>disparities in land and other forms of material wealth could far exceed differences in productive human capacities</a:t>
            </a:r>
          </a:p>
          <a:p>
            <a:pPr marL="228600" indent="-228600">
              <a:buAutoNum type="arabicParenR"/>
            </a:pPr>
            <a:r>
              <a:rPr lang="en-GB" sz="1200" b="0" i="0" u="none" strike="noStrike" kern="1200" baseline="0" dirty="0">
                <a:solidFill>
                  <a:schemeClr val="tx1"/>
                </a:solidFill>
                <a:latin typeface="+mn-lt"/>
                <a:ea typeface="+mn-ea"/>
                <a:cs typeface="+mn-cs"/>
              </a:rPr>
              <a:t>These inequalities, including the results of shocks, are transmitted from one generation to the next to a far greater extent than is the case for human capacities</a:t>
            </a:r>
          </a:p>
          <a:p>
            <a:pPr marL="0" indent="0">
              <a:buNone/>
            </a:pPr>
            <a:r>
              <a:rPr lang="en-GB" sz="1200" b="0" i="0" u="none" strike="noStrike" kern="1200" baseline="0" dirty="0">
                <a:solidFill>
                  <a:schemeClr val="tx1"/>
                </a:solidFill>
                <a:latin typeface="+mn-lt"/>
                <a:ea typeface="+mn-ea"/>
                <a:cs typeface="+mn-cs"/>
                <a:sym typeface="Wingdings" panose="05000000000000000000" pitchFamily="2" charset="2"/>
              </a:rPr>
              <a:t> Cumulative wealth and inequality increase</a:t>
            </a:r>
            <a:endParaRPr lang="en-GB"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7EEF4BFB-2A4C-43D0-95A1-55D581D7AD89}" type="slidenum">
              <a:rPr lang="en-GB" smtClean="0"/>
              <a:t>3</a:t>
            </a:fld>
            <a:endParaRPr lang="en-GB"/>
          </a:p>
        </p:txBody>
      </p:sp>
    </p:spTree>
    <p:extLst>
      <p:ext uri="{BB962C8B-B14F-4D97-AF65-F5344CB8AC3E}">
        <p14:creationId xmlns:p14="http://schemas.microsoft.com/office/powerpoint/2010/main" val="1795246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But </a:t>
            </a:r>
            <a:r>
              <a:rPr lang="nl-NL" dirty="0" err="1"/>
              <a:t>inequality</a:t>
            </a:r>
            <a:r>
              <a:rPr lang="nl-NL" dirty="0"/>
              <a:t> is a complex </a:t>
            </a:r>
            <a:r>
              <a:rPr lang="nl-NL" dirty="0" err="1"/>
              <a:t>phenomenon</a:t>
            </a:r>
            <a:r>
              <a:rPr lang="nl-NL" dirty="0"/>
              <a:t> </a:t>
            </a:r>
            <a:r>
              <a:rPr lang="nl-NL" dirty="0" err="1"/>
              <a:t>consisting</a:t>
            </a:r>
            <a:r>
              <a:rPr lang="nl-NL" dirty="0"/>
              <a:t> of different </a:t>
            </a:r>
            <a:r>
              <a:rPr lang="nl-NL" dirty="0" err="1"/>
              <a:t>forms</a:t>
            </a:r>
            <a:r>
              <a:rPr lang="nl-NL" dirty="0"/>
              <a:t>, </a:t>
            </a:r>
            <a:r>
              <a:rPr lang="nl-NL" dirty="0" err="1"/>
              <a:t>scales</a:t>
            </a:r>
            <a:r>
              <a:rPr lang="nl-NL" dirty="0"/>
              <a:t> </a:t>
            </a:r>
            <a:r>
              <a:rPr lang="nl-NL" dirty="0" err="1"/>
              <a:t>and</a:t>
            </a:r>
            <a:r>
              <a:rPr lang="nl-NL" dirty="0"/>
              <a:t> </a:t>
            </a:r>
            <a:r>
              <a:rPr lang="nl-NL" dirty="0" err="1"/>
              <a:t>mechanisms</a:t>
            </a:r>
            <a:endParaRPr lang="nl-NL" dirty="0"/>
          </a:p>
          <a:p>
            <a:r>
              <a:rPr lang="nl-NL" dirty="0"/>
              <a:t>It is </a:t>
            </a:r>
            <a:r>
              <a:rPr lang="nl-NL" dirty="0" err="1"/>
              <a:t>therefore</a:t>
            </a:r>
            <a:r>
              <a:rPr lang="nl-NL" dirty="0"/>
              <a:t> </a:t>
            </a:r>
            <a:r>
              <a:rPr lang="nl-NL" dirty="0" err="1"/>
              <a:t>worthwhile</a:t>
            </a:r>
            <a:r>
              <a:rPr lang="nl-NL" dirty="0"/>
              <a:t> </a:t>
            </a:r>
            <a:r>
              <a:rPr lang="nl-NL" dirty="0" err="1"/>
              <a:t>to</a:t>
            </a:r>
            <a:r>
              <a:rPr lang="nl-NL" dirty="0"/>
              <a:t> </a:t>
            </a:r>
            <a:r>
              <a:rPr lang="nl-NL" dirty="0" err="1"/>
              <a:t>consider</a:t>
            </a:r>
            <a:r>
              <a:rPr lang="nl-NL" dirty="0"/>
              <a:t> </a:t>
            </a:r>
            <a:r>
              <a:rPr lang="nl-NL" dirty="0" err="1"/>
              <a:t>inequality</a:t>
            </a:r>
            <a:r>
              <a:rPr lang="nl-NL" dirty="0"/>
              <a:t> </a:t>
            </a:r>
            <a:r>
              <a:rPr lang="nl-NL" dirty="0" err="1"/>
              <a:t>from</a:t>
            </a:r>
            <a:r>
              <a:rPr lang="nl-NL" dirty="0"/>
              <a:t> </a:t>
            </a:r>
            <a:r>
              <a:rPr lang="nl-NL" dirty="0" err="1"/>
              <a:t>the</a:t>
            </a:r>
            <a:r>
              <a:rPr lang="nl-NL" dirty="0"/>
              <a:t> </a:t>
            </a:r>
            <a:r>
              <a:rPr lang="nl-NL" dirty="0" err="1"/>
              <a:t>perspective</a:t>
            </a:r>
            <a:r>
              <a:rPr lang="nl-NL" dirty="0"/>
              <a:t> of complex systems </a:t>
            </a:r>
            <a:r>
              <a:rPr lang="nl-NL" dirty="0" err="1"/>
              <a:t>dynamics</a:t>
            </a:r>
            <a:endParaRPr lang="en-GB" dirty="0"/>
          </a:p>
        </p:txBody>
      </p:sp>
      <p:sp>
        <p:nvSpPr>
          <p:cNvPr id="4" name="Slide Number Placeholder 3"/>
          <p:cNvSpPr>
            <a:spLocks noGrp="1"/>
          </p:cNvSpPr>
          <p:nvPr>
            <p:ph type="sldNum" sz="quarter" idx="5"/>
          </p:nvPr>
        </p:nvSpPr>
        <p:spPr/>
        <p:txBody>
          <a:bodyPr/>
          <a:lstStyle/>
          <a:p>
            <a:fld id="{7EEF4BFB-2A4C-43D0-95A1-55D581D7AD89}" type="slidenum">
              <a:rPr lang="en-GB" smtClean="0"/>
              <a:t>4</a:t>
            </a:fld>
            <a:endParaRPr lang="en-GB"/>
          </a:p>
        </p:txBody>
      </p:sp>
    </p:spTree>
    <p:extLst>
      <p:ext uri="{BB962C8B-B14F-4D97-AF65-F5344CB8AC3E}">
        <p14:creationId xmlns:p14="http://schemas.microsoft.com/office/powerpoint/2010/main" val="2660312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Fundamental unit of complexity = social interactions between people</a:t>
            </a:r>
          </a:p>
          <a:p>
            <a:pPr marL="171450" indent="-171450">
              <a:buFontTx/>
              <a:buChar char="-"/>
            </a:pPr>
            <a:r>
              <a:rPr lang="en-GB" dirty="0"/>
              <a:t>Micro-macro transition: Emergent social organization out of social interactions </a:t>
            </a:r>
            <a:r>
              <a:rPr lang="en-GB" dirty="0">
                <a:sym typeface="Wingdings" panose="05000000000000000000" pitchFamily="2" charset="2"/>
              </a:rPr>
              <a:t> structuration</a:t>
            </a:r>
          </a:p>
          <a:p>
            <a:pPr marL="171450" indent="-171450">
              <a:buFontTx/>
              <a:buChar char="-"/>
            </a:pPr>
            <a:r>
              <a:rPr lang="en-GB" dirty="0"/>
              <a:t>One of the crucial processes in complex systems = information-processing and decision-making strategies</a:t>
            </a: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5DADF0-7139-4B33-91B7-391E5C76913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0361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How to link social complexity to information-processing and decision-making strategies?? </a:t>
            </a:r>
            <a:r>
              <a:rPr lang="en-GB" dirty="0">
                <a:sym typeface="Wingdings" panose="05000000000000000000" pitchFamily="2" charset="2"/>
              </a:rPr>
              <a:t> </a:t>
            </a:r>
            <a:r>
              <a:rPr lang="en-GB" dirty="0"/>
              <a:t>Framework of Cioffi-Revilla</a:t>
            </a:r>
          </a:p>
          <a:p>
            <a:endParaRPr lang="en-GB" dirty="0"/>
          </a:p>
        </p:txBody>
      </p:sp>
      <p:sp>
        <p:nvSpPr>
          <p:cNvPr id="4" name="Slide Number Placeholder 3"/>
          <p:cNvSpPr>
            <a:spLocks noGrp="1"/>
          </p:cNvSpPr>
          <p:nvPr>
            <p:ph type="sldNum" sz="quarter" idx="10"/>
          </p:nvPr>
        </p:nvSpPr>
        <p:spPr/>
        <p:txBody>
          <a:bodyPr/>
          <a:lstStyle/>
          <a:p>
            <a:fld id="{755DADF0-7139-4B33-91B7-391E5C769139}" type="slidenum">
              <a:rPr lang="en-GB" smtClean="0"/>
              <a:t>6</a:t>
            </a:fld>
            <a:endParaRPr lang="en-GB"/>
          </a:p>
        </p:txBody>
      </p:sp>
    </p:spTree>
    <p:extLst>
      <p:ext uri="{BB962C8B-B14F-4D97-AF65-F5344CB8AC3E}">
        <p14:creationId xmlns:p14="http://schemas.microsoft.com/office/powerpoint/2010/main" val="1304443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So</a:t>
            </a:r>
            <a:r>
              <a:rPr lang="nl-NL" dirty="0"/>
              <a:t> we have a </a:t>
            </a:r>
            <a:r>
              <a:rPr lang="nl-NL" dirty="0" err="1"/>
              <a:t>general</a:t>
            </a:r>
            <a:r>
              <a:rPr lang="nl-NL" dirty="0"/>
              <a:t> </a:t>
            </a:r>
            <a:r>
              <a:rPr lang="nl-NL" dirty="0" err="1"/>
              <a:t>framework</a:t>
            </a:r>
            <a:r>
              <a:rPr lang="nl-NL" dirty="0"/>
              <a:t> of information processing </a:t>
            </a:r>
            <a:r>
              <a:rPr lang="nl-NL" dirty="0" err="1"/>
              <a:t>and</a:t>
            </a:r>
            <a:r>
              <a:rPr lang="nl-NL" dirty="0"/>
              <a:t> </a:t>
            </a:r>
            <a:r>
              <a:rPr lang="nl-NL" dirty="0" err="1"/>
              <a:t>complexity</a:t>
            </a:r>
            <a:r>
              <a:rPr lang="nl-NL" dirty="0"/>
              <a:t>, but </a:t>
            </a:r>
            <a:r>
              <a:rPr lang="nl-NL" dirty="0" err="1"/>
              <a:t>how</a:t>
            </a:r>
            <a:r>
              <a:rPr lang="nl-NL" dirty="0"/>
              <a:t> does </a:t>
            </a:r>
            <a:r>
              <a:rPr lang="nl-NL" dirty="0" err="1"/>
              <a:t>it</a:t>
            </a:r>
            <a:r>
              <a:rPr lang="nl-NL" dirty="0"/>
              <a:t> </a:t>
            </a:r>
            <a:r>
              <a:rPr lang="nl-NL" dirty="0" err="1"/>
              <a:t>work</a:t>
            </a:r>
            <a:r>
              <a:rPr lang="nl-NL" dirty="0"/>
              <a:t>?</a:t>
            </a:r>
          </a:p>
          <a:p>
            <a:r>
              <a:rPr lang="nl-NL" dirty="0"/>
              <a:t>Information </a:t>
            </a:r>
            <a:r>
              <a:rPr lang="nl-NL" dirty="0" err="1"/>
              <a:t>overload</a:t>
            </a:r>
            <a:r>
              <a:rPr lang="nl-NL" dirty="0"/>
              <a:t> is a </a:t>
            </a:r>
            <a:r>
              <a:rPr lang="nl-NL" dirty="0" err="1"/>
              <a:t>general</a:t>
            </a:r>
            <a:r>
              <a:rPr lang="nl-NL" dirty="0"/>
              <a:t> feature of human </a:t>
            </a:r>
            <a:r>
              <a:rPr lang="nl-NL" dirty="0" err="1"/>
              <a:t>societies</a:t>
            </a:r>
            <a:r>
              <a:rPr lang="nl-NL" dirty="0"/>
              <a:t> </a:t>
            </a:r>
            <a:r>
              <a:rPr lang="nl-NL" dirty="0" err="1"/>
              <a:t>when</a:t>
            </a:r>
            <a:r>
              <a:rPr lang="nl-NL" dirty="0"/>
              <a:t> </a:t>
            </a:r>
            <a:r>
              <a:rPr lang="nl-NL" dirty="0" err="1"/>
              <a:t>moving</a:t>
            </a:r>
            <a:r>
              <a:rPr lang="nl-NL" dirty="0"/>
              <a:t> </a:t>
            </a:r>
            <a:r>
              <a:rPr lang="nl-NL" dirty="0" err="1"/>
              <a:t>from</a:t>
            </a:r>
            <a:r>
              <a:rPr lang="nl-NL" dirty="0"/>
              <a:t> </a:t>
            </a:r>
            <a:r>
              <a:rPr lang="nl-NL" dirty="0" err="1"/>
              <a:t>individual</a:t>
            </a:r>
            <a:r>
              <a:rPr lang="nl-NL" dirty="0"/>
              <a:t> </a:t>
            </a:r>
            <a:r>
              <a:rPr lang="nl-NL" dirty="0" err="1"/>
              <a:t>to</a:t>
            </a:r>
            <a:r>
              <a:rPr lang="nl-NL" dirty="0"/>
              <a:t> </a:t>
            </a:r>
            <a:r>
              <a:rPr lang="nl-NL" dirty="0" err="1"/>
              <a:t>group</a:t>
            </a:r>
            <a:r>
              <a:rPr lang="nl-NL" dirty="0"/>
              <a:t> level (ex. Group </a:t>
            </a:r>
            <a:r>
              <a:rPr lang="nl-NL" dirty="0" err="1"/>
              <a:t>size</a:t>
            </a:r>
            <a:r>
              <a:rPr lang="nl-NL" dirty="0"/>
              <a:t> </a:t>
            </a:r>
            <a:r>
              <a:rPr lang="nl-NL" dirty="0" err="1"/>
              <a:t>limits</a:t>
            </a:r>
            <a:r>
              <a:rPr lang="nl-NL" dirty="0"/>
              <a:t>)</a:t>
            </a:r>
          </a:p>
          <a:p>
            <a:r>
              <a:rPr lang="nl-NL" dirty="0">
                <a:sym typeface="Wingdings" panose="05000000000000000000" pitchFamily="2" charset="2"/>
              </a:rPr>
              <a:t> In </a:t>
            </a:r>
            <a:r>
              <a:rPr lang="nl-NL" dirty="0" err="1">
                <a:sym typeface="Wingdings" panose="05000000000000000000" pitchFamily="2" charset="2"/>
              </a:rPr>
              <a:t>principle</a:t>
            </a:r>
            <a:r>
              <a:rPr lang="nl-NL" dirty="0">
                <a:sym typeface="Wingdings" panose="05000000000000000000" pitchFamily="2" charset="2"/>
              </a:rPr>
              <a:t>, </a:t>
            </a:r>
            <a:r>
              <a:rPr lang="nl-NL" dirty="0" err="1">
                <a:sym typeface="Wingdings" panose="05000000000000000000" pitchFamily="2" charset="2"/>
              </a:rPr>
              <a:t>everyone</a:t>
            </a:r>
            <a:r>
              <a:rPr lang="nl-NL" dirty="0">
                <a:sym typeface="Wingdings" panose="05000000000000000000" pitchFamily="2" charset="2"/>
              </a:rPr>
              <a:t> </a:t>
            </a:r>
            <a:r>
              <a:rPr lang="nl-NL" dirty="0" err="1">
                <a:sym typeface="Wingdings" panose="05000000000000000000" pitchFamily="2" charset="2"/>
              </a:rPr>
              <a:t>can</a:t>
            </a:r>
            <a:r>
              <a:rPr lang="nl-NL" dirty="0">
                <a:sym typeface="Wingdings" panose="05000000000000000000" pitchFamily="2" charset="2"/>
              </a:rPr>
              <a:t> </a:t>
            </a:r>
            <a:r>
              <a:rPr lang="nl-NL" dirty="0" err="1">
                <a:sym typeface="Wingdings" panose="05000000000000000000" pitchFamily="2" charset="2"/>
              </a:rPr>
              <a:t>interact</a:t>
            </a:r>
            <a:r>
              <a:rPr lang="nl-NL" dirty="0">
                <a:sym typeface="Wingdings" panose="05000000000000000000" pitchFamily="2" charset="2"/>
              </a:rPr>
              <a:t> </a:t>
            </a:r>
            <a:r>
              <a:rPr lang="nl-NL" dirty="0" err="1">
                <a:sym typeface="Wingdings" panose="05000000000000000000" pitchFamily="2" charset="2"/>
              </a:rPr>
              <a:t>with</a:t>
            </a:r>
            <a:r>
              <a:rPr lang="nl-NL" dirty="0">
                <a:sym typeface="Wingdings" panose="05000000000000000000" pitchFamily="2" charset="2"/>
              </a:rPr>
              <a:t> </a:t>
            </a:r>
            <a:r>
              <a:rPr lang="nl-NL" dirty="0" err="1">
                <a:sym typeface="Wingdings" panose="05000000000000000000" pitchFamily="2" charset="2"/>
              </a:rPr>
              <a:t>everyone</a:t>
            </a:r>
            <a:r>
              <a:rPr lang="nl-NL" dirty="0">
                <a:sym typeface="Wingdings" panose="05000000000000000000" pitchFamily="2" charset="2"/>
              </a:rPr>
              <a:t> </a:t>
            </a:r>
            <a:r>
              <a:rPr lang="nl-NL" dirty="0" err="1">
                <a:sym typeface="Wingdings" panose="05000000000000000000" pitchFamily="2" charset="2"/>
              </a:rPr>
              <a:t>else</a:t>
            </a:r>
            <a:r>
              <a:rPr lang="nl-NL" dirty="0">
                <a:sym typeface="Wingdings" panose="05000000000000000000" pitchFamily="2" charset="2"/>
              </a:rPr>
              <a:t> in a </a:t>
            </a:r>
            <a:r>
              <a:rPr lang="nl-NL" dirty="0" err="1">
                <a:sym typeface="Wingdings" panose="05000000000000000000" pitchFamily="2" charset="2"/>
              </a:rPr>
              <a:t>group</a:t>
            </a:r>
            <a:r>
              <a:rPr lang="nl-NL" dirty="0">
                <a:sym typeface="Wingdings" panose="05000000000000000000" pitchFamily="2" charset="2"/>
              </a:rPr>
              <a:t>; in </a:t>
            </a:r>
            <a:r>
              <a:rPr lang="nl-NL" dirty="0" err="1">
                <a:sym typeface="Wingdings" panose="05000000000000000000" pitchFamily="2" charset="2"/>
              </a:rPr>
              <a:t>practice</a:t>
            </a:r>
            <a:r>
              <a:rPr lang="nl-NL" dirty="0">
                <a:sym typeface="Wingdings" panose="05000000000000000000" pitchFamily="2" charset="2"/>
              </a:rPr>
              <a:t> </a:t>
            </a:r>
            <a:r>
              <a:rPr lang="nl-NL" dirty="0" err="1">
                <a:sym typeface="Wingdings" panose="05000000000000000000" pitchFamily="2" charset="2"/>
              </a:rPr>
              <a:t>this</a:t>
            </a:r>
            <a:r>
              <a:rPr lang="nl-NL" dirty="0">
                <a:sym typeface="Wingdings" panose="05000000000000000000" pitchFamily="2" charset="2"/>
              </a:rPr>
              <a:t> is </a:t>
            </a:r>
            <a:r>
              <a:rPr lang="nl-NL" dirty="0" err="1">
                <a:sym typeface="Wingdings" panose="05000000000000000000" pitchFamily="2" charset="2"/>
              </a:rPr>
              <a:t>not</a:t>
            </a:r>
            <a:r>
              <a:rPr lang="nl-NL" dirty="0">
                <a:sym typeface="Wingdings" panose="05000000000000000000" pitchFamily="2" charset="2"/>
              </a:rPr>
              <a:t> </a:t>
            </a:r>
            <a:r>
              <a:rPr lang="nl-NL" dirty="0" err="1">
                <a:sym typeface="Wingdings" panose="05000000000000000000" pitchFamily="2" charset="2"/>
              </a:rPr>
              <a:t>possible</a:t>
            </a:r>
            <a:endParaRPr lang="nl-NL" dirty="0"/>
          </a:p>
          <a:p>
            <a:pPr marL="171450" indent="-171450">
              <a:buFont typeface="Wingdings" panose="05000000000000000000" pitchFamily="2" charset="2"/>
              <a:buChar char="à"/>
            </a:pPr>
            <a:r>
              <a:rPr lang="nl-NL" dirty="0">
                <a:sym typeface="Wingdings" panose="05000000000000000000" pitchFamily="2" charset="2"/>
              </a:rPr>
              <a:t>Information </a:t>
            </a:r>
            <a:r>
              <a:rPr lang="nl-NL" dirty="0" err="1">
                <a:sym typeface="Wingdings" panose="05000000000000000000" pitchFamily="2" charset="2"/>
              </a:rPr>
              <a:t>selection</a:t>
            </a:r>
            <a:r>
              <a:rPr lang="nl-NL" dirty="0">
                <a:sym typeface="Wingdings" panose="05000000000000000000" pitchFamily="2" charset="2"/>
              </a:rPr>
              <a:t> is </a:t>
            </a:r>
            <a:r>
              <a:rPr lang="nl-NL" dirty="0" err="1">
                <a:sym typeface="Wingdings" panose="05000000000000000000" pitchFamily="2" charset="2"/>
              </a:rPr>
              <a:t>an</a:t>
            </a:r>
            <a:r>
              <a:rPr lang="nl-NL" dirty="0">
                <a:sym typeface="Wingdings" panose="05000000000000000000" pitchFamily="2" charset="2"/>
              </a:rPr>
              <a:t> inherent feature of </a:t>
            </a:r>
            <a:r>
              <a:rPr lang="nl-NL" dirty="0" err="1">
                <a:sym typeface="Wingdings" panose="05000000000000000000" pitchFamily="2" charset="2"/>
              </a:rPr>
              <a:t>societal</a:t>
            </a:r>
            <a:r>
              <a:rPr lang="nl-NL" dirty="0">
                <a:sym typeface="Wingdings" panose="05000000000000000000" pitchFamily="2" charset="2"/>
              </a:rPr>
              <a:t> </a:t>
            </a:r>
            <a:r>
              <a:rPr lang="nl-NL" dirty="0" err="1">
                <a:sym typeface="Wingdings" panose="05000000000000000000" pitchFamily="2" charset="2"/>
              </a:rPr>
              <a:t>group</a:t>
            </a:r>
            <a:r>
              <a:rPr lang="nl-NL" dirty="0">
                <a:sym typeface="Wingdings" panose="05000000000000000000" pitchFamily="2" charset="2"/>
              </a:rPr>
              <a:t> </a:t>
            </a:r>
            <a:r>
              <a:rPr lang="nl-NL" dirty="0" err="1">
                <a:sym typeface="Wingdings" panose="05000000000000000000" pitchFamily="2" charset="2"/>
              </a:rPr>
              <a:t>formation</a:t>
            </a:r>
            <a:r>
              <a:rPr lang="nl-NL" dirty="0">
                <a:sym typeface="Wingdings" panose="05000000000000000000" pitchFamily="2" charset="2"/>
              </a:rPr>
              <a:t> </a:t>
            </a:r>
            <a:r>
              <a:rPr lang="nl-NL" dirty="0" err="1">
                <a:sym typeface="Wingdings" panose="05000000000000000000" pitchFamily="2" charset="2"/>
              </a:rPr>
              <a:t>by</a:t>
            </a:r>
            <a:r>
              <a:rPr lang="nl-NL" dirty="0">
                <a:sym typeface="Wingdings" panose="05000000000000000000" pitchFamily="2" charset="2"/>
              </a:rPr>
              <a:t> </a:t>
            </a:r>
            <a:r>
              <a:rPr lang="nl-NL" dirty="0" err="1"/>
              <a:t>defining</a:t>
            </a:r>
            <a:r>
              <a:rPr lang="nl-NL" dirty="0"/>
              <a:t> </a:t>
            </a:r>
            <a:r>
              <a:rPr lang="nl-NL" dirty="0" err="1"/>
              <a:t>which</a:t>
            </a:r>
            <a:r>
              <a:rPr lang="nl-NL" dirty="0"/>
              <a:t> </a:t>
            </a:r>
            <a:r>
              <a:rPr lang="nl-NL" dirty="0" err="1"/>
              <a:t>interaction</a:t>
            </a:r>
            <a:r>
              <a:rPr lang="nl-NL" dirty="0"/>
              <a:t> </a:t>
            </a:r>
            <a:r>
              <a:rPr lang="nl-NL" dirty="0" err="1"/>
              <a:t>possibilities</a:t>
            </a:r>
            <a:r>
              <a:rPr lang="nl-NL" dirty="0"/>
              <a:t> are </a:t>
            </a:r>
            <a:r>
              <a:rPr lang="nl-NL" dirty="0" err="1"/>
              <a:t>actualized</a:t>
            </a:r>
            <a:endParaRPr lang="nl-NL" dirty="0"/>
          </a:p>
          <a:p>
            <a:pPr marL="171450" indent="-171450">
              <a:buFont typeface="Wingdings" panose="05000000000000000000" pitchFamily="2" charset="2"/>
              <a:buChar char="à"/>
            </a:pPr>
            <a:endParaRPr lang="nl-NL" dirty="0"/>
          </a:p>
          <a:p>
            <a:pPr marL="0" indent="0">
              <a:buFont typeface="Wingdings" panose="05000000000000000000" pitchFamily="2" charset="2"/>
              <a:buNone/>
            </a:pPr>
            <a:r>
              <a:rPr lang="en-GB" dirty="0">
                <a:sym typeface="Wingdings" panose="05000000000000000000" pitchFamily="2" charset="2"/>
              </a:rPr>
              <a:t>The interesting questions then become: which interaction possibilities are favoured and why?</a:t>
            </a:r>
          </a:p>
          <a:p>
            <a:pPr marL="171450" indent="-171450">
              <a:buFont typeface="Wingdings" panose="05000000000000000000" pitchFamily="2" charset="2"/>
              <a:buChar char="à"/>
            </a:pPr>
            <a:r>
              <a:rPr lang="en-GB" dirty="0">
                <a:sym typeface="Wingdings" panose="05000000000000000000" pitchFamily="2" charset="2"/>
              </a:rPr>
              <a:t>Lots of work has been done on these questions, for example from perspective of Marxist Archaeology. But also bottom-up emergence of coordination out of disparate actions from agents pursuing different goals, mediated by an information space</a:t>
            </a:r>
          </a:p>
          <a:p>
            <a:pPr marL="171450" indent="-171450">
              <a:buFont typeface="Wingdings" panose="05000000000000000000" pitchFamily="2" charset="2"/>
              <a:buChar char="à"/>
            </a:pPr>
            <a:r>
              <a:rPr lang="en-GB" dirty="0">
                <a:sym typeface="Wingdings" panose="05000000000000000000" pitchFamily="2" charset="2"/>
              </a:rPr>
              <a:t>I will not consider Marxist work here, but will instead focus on cities and urban networks as examples of such coordination patterns</a:t>
            </a:r>
            <a:endParaRPr lang="en-GB" dirty="0"/>
          </a:p>
        </p:txBody>
      </p:sp>
      <p:sp>
        <p:nvSpPr>
          <p:cNvPr id="4" name="Slide Number Placeholder 3"/>
          <p:cNvSpPr>
            <a:spLocks noGrp="1"/>
          </p:cNvSpPr>
          <p:nvPr>
            <p:ph type="sldNum" sz="quarter" idx="5"/>
          </p:nvPr>
        </p:nvSpPr>
        <p:spPr/>
        <p:txBody>
          <a:bodyPr/>
          <a:lstStyle/>
          <a:p>
            <a:fld id="{7EEF4BFB-2A4C-43D0-95A1-55D581D7AD89}" type="slidenum">
              <a:rPr lang="en-GB" smtClean="0"/>
              <a:t>7</a:t>
            </a:fld>
            <a:endParaRPr lang="en-GB"/>
          </a:p>
        </p:txBody>
      </p:sp>
    </p:spTree>
    <p:extLst>
      <p:ext uri="{BB962C8B-B14F-4D97-AF65-F5344CB8AC3E}">
        <p14:creationId xmlns:p14="http://schemas.microsoft.com/office/powerpoint/2010/main" val="1595752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nl-NL" dirty="0" err="1">
                <a:sym typeface="Wingdings" panose="05000000000000000000" pitchFamily="2" charset="2"/>
              </a:rPr>
              <a:t>Recurrence</a:t>
            </a:r>
            <a:r>
              <a:rPr lang="nl-NL" dirty="0">
                <a:sym typeface="Wingdings" panose="05000000000000000000" pitchFamily="2" charset="2"/>
              </a:rPr>
              <a:t>  </a:t>
            </a:r>
            <a:r>
              <a:rPr lang="nl-NL" dirty="0" err="1">
                <a:sym typeface="Wingdings" panose="05000000000000000000" pitchFamily="2" charset="2"/>
              </a:rPr>
              <a:t>Structuration</a:t>
            </a:r>
            <a:r>
              <a:rPr lang="nl-NL" dirty="0">
                <a:sym typeface="Wingdings" panose="05000000000000000000" pitchFamily="2" charset="2"/>
              </a:rPr>
              <a:t> </a:t>
            </a:r>
            <a:r>
              <a:rPr lang="nl-NL" dirty="0" err="1">
                <a:sym typeface="Wingdings" panose="05000000000000000000" pitchFamily="2" charset="2"/>
              </a:rPr>
              <a:t>inherently</a:t>
            </a:r>
            <a:r>
              <a:rPr lang="nl-NL" dirty="0">
                <a:sym typeface="Wingdings" panose="05000000000000000000" pitchFamily="2" charset="2"/>
              </a:rPr>
              <a:t> </a:t>
            </a:r>
            <a:r>
              <a:rPr lang="nl-NL" dirty="0" err="1">
                <a:sym typeface="Wingdings" panose="05000000000000000000" pitchFamily="2" charset="2"/>
              </a:rPr>
              <a:t>results</a:t>
            </a:r>
            <a:r>
              <a:rPr lang="nl-NL" dirty="0">
                <a:sym typeface="Wingdings" panose="05000000000000000000" pitchFamily="2" charset="2"/>
              </a:rPr>
              <a:t> in </a:t>
            </a:r>
            <a:r>
              <a:rPr lang="nl-NL" dirty="0" err="1">
                <a:sym typeface="Wingdings" panose="05000000000000000000" pitchFamily="2" charset="2"/>
              </a:rPr>
              <a:t>some</a:t>
            </a:r>
            <a:r>
              <a:rPr lang="nl-NL" dirty="0">
                <a:sym typeface="Wingdings" panose="05000000000000000000" pitchFamily="2" charset="2"/>
              </a:rPr>
              <a:t> </a:t>
            </a:r>
            <a:r>
              <a:rPr lang="nl-NL" dirty="0" err="1">
                <a:sym typeface="Wingdings" panose="05000000000000000000" pitchFamily="2" charset="2"/>
              </a:rPr>
              <a:t>forms</a:t>
            </a:r>
            <a:r>
              <a:rPr lang="nl-NL" dirty="0">
                <a:sym typeface="Wingdings" panose="05000000000000000000" pitchFamily="2" charset="2"/>
              </a:rPr>
              <a:t> of </a:t>
            </a:r>
            <a:r>
              <a:rPr lang="nl-NL" dirty="0" err="1">
                <a:sym typeface="Wingdings" panose="05000000000000000000" pitchFamily="2" charset="2"/>
              </a:rPr>
              <a:t>inequality</a:t>
            </a:r>
            <a:r>
              <a:rPr lang="nl-NL" dirty="0">
                <a:sym typeface="Wingdings" panose="05000000000000000000" pitchFamily="2" charset="2"/>
              </a:rPr>
              <a:t> </a:t>
            </a:r>
            <a:r>
              <a:rPr lang="nl-NL" dirty="0" err="1">
                <a:sym typeface="Wingdings" panose="05000000000000000000" pitchFamily="2" charset="2"/>
              </a:rPr>
              <a:t>by</a:t>
            </a:r>
            <a:r>
              <a:rPr lang="nl-NL" dirty="0">
                <a:sym typeface="Wingdings" panose="05000000000000000000" pitchFamily="2" charset="2"/>
              </a:rPr>
              <a:t> </a:t>
            </a:r>
            <a:r>
              <a:rPr lang="nl-NL" dirty="0" err="1">
                <a:sym typeface="Wingdings" panose="05000000000000000000" pitchFamily="2" charset="2"/>
              </a:rPr>
              <a:t>iteratively</a:t>
            </a:r>
            <a:r>
              <a:rPr lang="nl-NL" dirty="0">
                <a:sym typeface="Wingdings" panose="05000000000000000000" pitchFamily="2" charset="2"/>
              </a:rPr>
              <a:t> </a:t>
            </a:r>
            <a:r>
              <a:rPr lang="nl-NL" dirty="0" err="1">
                <a:sym typeface="Wingdings" panose="05000000000000000000" pitchFamily="2" charset="2"/>
              </a:rPr>
              <a:t>favouring</a:t>
            </a:r>
            <a:r>
              <a:rPr lang="nl-NL" dirty="0">
                <a:sym typeface="Wingdings" panose="05000000000000000000" pitchFamily="2" charset="2"/>
              </a:rPr>
              <a:t> </a:t>
            </a:r>
            <a:r>
              <a:rPr lang="nl-NL" dirty="0" err="1">
                <a:sym typeface="Wingdings" panose="05000000000000000000" pitchFamily="2" charset="2"/>
              </a:rPr>
              <a:t>certain</a:t>
            </a:r>
            <a:r>
              <a:rPr lang="nl-NL" dirty="0">
                <a:sym typeface="Wingdings" panose="05000000000000000000" pitchFamily="2" charset="2"/>
              </a:rPr>
              <a:t> </a:t>
            </a:r>
            <a:r>
              <a:rPr lang="nl-NL" dirty="0" err="1">
                <a:sym typeface="Wingdings" panose="05000000000000000000" pitchFamily="2" charset="2"/>
              </a:rPr>
              <a:t>interaction</a:t>
            </a:r>
            <a:r>
              <a:rPr lang="nl-NL" dirty="0">
                <a:sym typeface="Wingdings" panose="05000000000000000000" pitchFamily="2" charset="2"/>
              </a:rPr>
              <a:t> </a:t>
            </a:r>
            <a:r>
              <a:rPr lang="nl-NL" dirty="0" err="1">
                <a:sym typeface="Wingdings" panose="05000000000000000000" pitchFamily="2" charset="2"/>
              </a:rPr>
              <a:t>possibilities</a:t>
            </a:r>
            <a:r>
              <a:rPr lang="nl-NL" dirty="0">
                <a:sym typeface="Wingdings" panose="05000000000000000000" pitchFamily="2" charset="2"/>
              </a:rPr>
              <a:t> over </a:t>
            </a:r>
            <a:r>
              <a:rPr lang="nl-NL" dirty="0" err="1">
                <a:sym typeface="Wingdings" panose="05000000000000000000" pitchFamily="2" charset="2"/>
              </a:rPr>
              <a:t>others</a:t>
            </a:r>
            <a:endParaRPr lang="nl-NL" dirty="0">
              <a:sym typeface="Wingdings" panose="05000000000000000000" pitchFamily="2" charset="2"/>
            </a:endParaRPr>
          </a:p>
          <a:p>
            <a:pPr marL="0" indent="0">
              <a:buFont typeface="Wingdings" panose="05000000000000000000" pitchFamily="2" charset="2"/>
              <a:buNone/>
            </a:pPr>
            <a:r>
              <a:rPr lang="en-GB" dirty="0">
                <a:sym typeface="Wingdings" panose="05000000000000000000" pitchFamily="2" charset="2"/>
              </a:rPr>
              <a:t>	(iteration ~Cioffi-Revilla!)</a:t>
            </a:r>
          </a:p>
        </p:txBody>
      </p:sp>
      <p:sp>
        <p:nvSpPr>
          <p:cNvPr id="4" name="Slide Number Placeholder 3"/>
          <p:cNvSpPr>
            <a:spLocks noGrp="1"/>
          </p:cNvSpPr>
          <p:nvPr>
            <p:ph type="sldNum" sz="quarter" idx="5"/>
          </p:nvPr>
        </p:nvSpPr>
        <p:spPr/>
        <p:txBody>
          <a:bodyPr/>
          <a:lstStyle/>
          <a:p>
            <a:fld id="{7EEF4BFB-2A4C-43D0-95A1-55D581D7AD89}" type="slidenum">
              <a:rPr lang="en-GB" smtClean="0"/>
              <a:t>8</a:t>
            </a:fld>
            <a:endParaRPr lang="en-GB"/>
          </a:p>
        </p:txBody>
      </p:sp>
    </p:spTree>
    <p:extLst>
      <p:ext uri="{BB962C8B-B14F-4D97-AF65-F5344CB8AC3E}">
        <p14:creationId xmlns:p14="http://schemas.microsoft.com/office/powerpoint/2010/main" val="2441145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Settlements as pockets of social interaction and information exchange </a:t>
            </a:r>
            <a:r>
              <a:rPr lang="en-GB" dirty="0">
                <a:sym typeface="Wingdings" panose="05000000000000000000" pitchFamily="2" charset="2"/>
              </a:rPr>
              <a:t> cities as mechanisms of structuration</a:t>
            </a:r>
            <a:endParaRPr lang="en-GB" dirty="0"/>
          </a:p>
        </p:txBody>
      </p:sp>
      <p:sp>
        <p:nvSpPr>
          <p:cNvPr id="4" name="Slide Number Placeholder 3"/>
          <p:cNvSpPr>
            <a:spLocks noGrp="1"/>
          </p:cNvSpPr>
          <p:nvPr>
            <p:ph type="sldNum" sz="quarter" idx="5"/>
          </p:nvPr>
        </p:nvSpPr>
        <p:spPr/>
        <p:txBody>
          <a:bodyPr/>
          <a:lstStyle/>
          <a:p>
            <a:fld id="{7EEF4BFB-2A4C-43D0-95A1-55D581D7AD89}" type="slidenum">
              <a:rPr lang="en-GB" smtClean="0"/>
              <a:t>9</a:t>
            </a:fld>
            <a:endParaRPr lang="en-GB"/>
          </a:p>
        </p:txBody>
      </p:sp>
    </p:spTree>
    <p:extLst>
      <p:ext uri="{BB962C8B-B14F-4D97-AF65-F5344CB8AC3E}">
        <p14:creationId xmlns:p14="http://schemas.microsoft.com/office/powerpoint/2010/main" val="24230073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eldia">
    <p:spTree>
      <p:nvGrpSpPr>
        <p:cNvPr id="1" name=""/>
        <p:cNvGrpSpPr/>
        <p:nvPr/>
      </p:nvGrpSpPr>
      <p:grpSpPr>
        <a:xfrm>
          <a:off x="0" y="0"/>
          <a:ext cx="0" cy="0"/>
          <a:chOff x="0" y="0"/>
          <a:chExt cx="0" cy="0"/>
        </a:xfrm>
      </p:grpSpPr>
      <p:sp>
        <p:nvSpPr>
          <p:cNvPr id="7" name="Rechthoek 6"/>
          <p:cNvSpPr/>
          <p:nvPr/>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10" name="Rechthoek 9"/>
          <p:cNvSpPr/>
          <p:nvPr/>
        </p:nvSpPr>
        <p:spPr>
          <a:xfrm>
            <a:off x="0" y="648000"/>
            <a:ext cx="12193200" cy="62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8" name="Rechthoek 7"/>
          <p:cNvSpPr/>
          <p:nvPr/>
        </p:nvSpPr>
        <p:spPr>
          <a:xfrm>
            <a:off x="0" y="647998"/>
            <a:ext cx="12193200" cy="445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0000" y="360000"/>
            <a:ext cx="2018135" cy="720000"/>
          </a:xfrm>
          <a:prstGeom prst="rect">
            <a:avLst/>
          </a:prstGeom>
        </p:spPr>
      </p:pic>
      <p:sp>
        <p:nvSpPr>
          <p:cNvPr id="2" name="Titel 1"/>
          <p:cNvSpPr>
            <a:spLocks noGrp="1"/>
          </p:cNvSpPr>
          <p:nvPr>
            <p:ph type="ctrTitle"/>
          </p:nvPr>
        </p:nvSpPr>
        <p:spPr>
          <a:xfrm>
            <a:off x="575999" y="1080000"/>
            <a:ext cx="6096524" cy="4024798"/>
          </a:xfrm>
        </p:spPr>
        <p:txBody>
          <a:bodyPr anchor="ctr" anchorCtr="0">
            <a:normAutofit/>
          </a:bodyPr>
          <a:lstStyle>
            <a:lvl1pPr algn="l">
              <a:defRPr sz="4000" baseline="0">
                <a:solidFill>
                  <a:schemeClr val="bg1"/>
                </a:solidFill>
              </a:defRPr>
            </a:lvl1pPr>
          </a:lstStyle>
          <a:p>
            <a:r>
              <a:rPr lang="en-US"/>
              <a:t>Click to edit Master title style</a:t>
            </a:r>
            <a:endParaRPr lang="nl-NL" dirty="0"/>
          </a:p>
        </p:txBody>
      </p:sp>
      <p:sp>
        <p:nvSpPr>
          <p:cNvPr id="3" name="Ondertitel 2"/>
          <p:cNvSpPr>
            <a:spLocks noGrp="1"/>
          </p:cNvSpPr>
          <p:nvPr>
            <p:ph type="subTitle" idx="1"/>
          </p:nvPr>
        </p:nvSpPr>
        <p:spPr>
          <a:xfrm>
            <a:off x="575999" y="5392801"/>
            <a:ext cx="6096524" cy="730188"/>
          </a:xfrm>
        </p:spPr>
        <p:txBody>
          <a:bodyPr lIns="0" tIns="0" rIns="0" bIns="0"/>
          <a:lstStyle>
            <a:lvl1pPr marL="0" indent="0" algn="l">
              <a:buNone/>
              <a:defRPr sz="2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dirty="0"/>
          </a:p>
        </p:txBody>
      </p:sp>
      <p:sp>
        <p:nvSpPr>
          <p:cNvPr id="5" name="Picture Placeholder 4"/>
          <p:cNvSpPr>
            <a:spLocks noGrp="1"/>
          </p:cNvSpPr>
          <p:nvPr>
            <p:ph type="pic" sz="quarter" idx="10"/>
          </p:nvPr>
        </p:nvSpPr>
        <p:spPr>
          <a:xfrm>
            <a:off x="7248525" y="1654175"/>
            <a:ext cx="4368673" cy="4468813"/>
          </a:xfrm>
        </p:spPr>
        <p:txBody>
          <a:bodyPr/>
          <a:lstStyle/>
          <a:p>
            <a:r>
              <a:rPr lang="en-US"/>
              <a:t>Click icon to add picture</a:t>
            </a:r>
            <a:endParaRPr lang="nl-NL"/>
          </a:p>
        </p:txBody>
      </p:sp>
    </p:spTree>
    <p:extLst>
      <p:ext uri="{BB962C8B-B14F-4D97-AF65-F5344CB8AC3E}">
        <p14:creationId xmlns:p14="http://schemas.microsoft.com/office/powerpoint/2010/main" val="442771516"/>
      </p:ext>
    </p:extLst>
  </p:cSld>
  <p:clrMapOvr>
    <a:masterClrMapping/>
  </p:clrMapOvr>
  <p:extLst>
    <p:ext uri="{DCECCB84-F9BA-43D5-87BE-67443E8EF086}">
      <p15:sldGuideLst xmlns:p15="http://schemas.microsoft.com/office/powerpoint/2012/main">
        <p15:guide id="1" orient="horz" pos="1026">
          <p15:clr>
            <a:srgbClr val="FBAE40"/>
          </p15:clr>
        </p15:guide>
        <p15:guide id="2" pos="4203">
          <p15:clr>
            <a:srgbClr val="FBAE40"/>
          </p15:clr>
        </p15:guide>
        <p15:guide id="3" orient="horz" pos="397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F2A357EE-C983-40DD-807E-B54A4434A687}" type="datetimeFigureOut">
              <a:rPr lang="en-GB" smtClean="0"/>
              <a:t>18/12/2019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D88F1D4-EDCA-413E-A3A8-B5E06B3D2D26}" type="slidenum">
              <a:rPr lang="en-GB" smtClean="0"/>
              <a:t>‹#›</a:t>
            </a:fld>
            <a:endParaRPr lang="en-GB"/>
          </a:p>
        </p:txBody>
      </p:sp>
    </p:spTree>
    <p:extLst>
      <p:ext uri="{BB962C8B-B14F-4D97-AF65-F5344CB8AC3E}">
        <p14:creationId xmlns:p14="http://schemas.microsoft.com/office/powerpoint/2010/main" val="36912713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F2A357EE-C983-40DD-807E-B54A4434A687}" type="datetimeFigureOut">
              <a:rPr lang="en-GB" smtClean="0"/>
              <a:t>18/12/2019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D88F1D4-EDCA-413E-A3A8-B5E06B3D2D26}" type="slidenum">
              <a:rPr lang="en-GB" smtClean="0"/>
              <a:t>‹#›</a:t>
            </a:fld>
            <a:endParaRPr lang="en-GB"/>
          </a:p>
        </p:txBody>
      </p:sp>
    </p:spTree>
    <p:extLst>
      <p:ext uri="{BB962C8B-B14F-4D97-AF65-F5344CB8AC3E}">
        <p14:creationId xmlns:p14="http://schemas.microsoft.com/office/powerpoint/2010/main" val="1974456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el en object">
    <p:spTree>
      <p:nvGrpSpPr>
        <p:cNvPr id="1" name=""/>
        <p:cNvGrpSpPr/>
        <p:nvPr/>
      </p:nvGrpSpPr>
      <p:grpSpPr>
        <a:xfrm>
          <a:off x="0" y="0"/>
          <a:ext cx="0" cy="0"/>
          <a:chOff x="0" y="0"/>
          <a:chExt cx="0" cy="0"/>
        </a:xfrm>
      </p:grpSpPr>
      <p:sp>
        <p:nvSpPr>
          <p:cNvPr id="3" name="Tijdelijke aanduiding voor inhoud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ijdelijke aanduiding voor datum 3"/>
          <p:cNvSpPr>
            <a:spLocks noGrp="1"/>
          </p:cNvSpPr>
          <p:nvPr>
            <p:ph type="dt" sz="half" idx="10"/>
          </p:nvPr>
        </p:nvSpPr>
        <p:spPr/>
        <p:txBody>
          <a:bodyPr/>
          <a:lstStyle/>
          <a:p>
            <a:fld id="{F2A357EE-C983-40DD-807E-B54A4434A687}" type="datetimeFigureOut">
              <a:rPr lang="en-GB" smtClean="0"/>
              <a:t>18/12/2019</a:t>
            </a:fld>
            <a:endParaRPr lang="en-GB"/>
          </a:p>
        </p:txBody>
      </p:sp>
      <p:sp>
        <p:nvSpPr>
          <p:cNvPr id="5" name="Tijdelijke aanduiding voor voettekst 4"/>
          <p:cNvSpPr>
            <a:spLocks noGrp="1"/>
          </p:cNvSpPr>
          <p:nvPr>
            <p:ph type="ftr" sz="quarter" idx="11"/>
          </p:nvPr>
        </p:nvSpPr>
        <p:spPr/>
        <p:txBody>
          <a:bodyPr/>
          <a:lstStyle/>
          <a:p>
            <a:endParaRPr lang="en-GB"/>
          </a:p>
        </p:txBody>
      </p:sp>
      <p:sp>
        <p:nvSpPr>
          <p:cNvPr id="6" name="Tijdelijke aanduiding voor dianummer 5"/>
          <p:cNvSpPr>
            <a:spLocks noGrp="1"/>
          </p:cNvSpPr>
          <p:nvPr>
            <p:ph type="sldNum" sz="quarter" idx="12"/>
          </p:nvPr>
        </p:nvSpPr>
        <p:spPr/>
        <p:txBody>
          <a:bodyPr/>
          <a:lstStyle/>
          <a:p>
            <a:fld id="{1D88F1D4-EDCA-413E-A3A8-B5E06B3D2D26}" type="slidenum">
              <a:rPr lang="en-GB" smtClean="0"/>
              <a:t>‹#›</a:t>
            </a:fld>
            <a:endParaRPr lang="en-GB"/>
          </a:p>
        </p:txBody>
      </p:sp>
      <p:sp>
        <p:nvSpPr>
          <p:cNvPr id="2" name="Titel 1"/>
          <p:cNvSpPr>
            <a:spLocks noGrp="1"/>
          </p:cNvSpPr>
          <p:nvPr>
            <p:ph type="title"/>
          </p:nvPr>
        </p:nvSpPr>
        <p:spPr/>
        <p:txBody>
          <a:bodyPr/>
          <a:lstStyle/>
          <a:p>
            <a:r>
              <a:rPr lang="en-US"/>
              <a:t>Click to edit Master title style</a:t>
            </a:r>
            <a:endParaRPr lang="nl-NL"/>
          </a:p>
        </p:txBody>
      </p:sp>
    </p:spTree>
    <p:extLst>
      <p:ext uri="{BB962C8B-B14F-4D97-AF65-F5344CB8AC3E}">
        <p14:creationId xmlns:p14="http://schemas.microsoft.com/office/powerpoint/2010/main" val="1396977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ekop">
    <p:spTree>
      <p:nvGrpSpPr>
        <p:cNvPr id="1" name=""/>
        <p:cNvGrpSpPr/>
        <p:nvPr/>
      </p:nvGrpSpPr>
      <p:grpSpPr>
        <a:xfrm>
          <a:off x="0" y="0"/>
          <a:ext cx="0" cy="0"/>
          <a:chOff x="0" y="0"/>
          <a:chExt cx="0" cy="0"/>
        </a:xfrm>
      </p:grpSpPr>
      <p:sp>
        <p:nvSpPr>
          <p:cNvPr id="7" name="Rechthoek 6"/>
          <p:cNvSpPr/>
          <p:nvPr/>
        </p:nvSpPr>
        <p:spPr>
          <a:xfrm>
            <a:off x="0" y="0"/>
            <a:ext cx="12193200" cy="6207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title"/>
          </p:nvPr>
        </p:nvSpPr>
        <p:spPr>
          <a:xfrm>
            <a:off x="575999" y="1800000"/>
            <a:ext cx="6096524" cy="2386800"/>
          </a:xfrm>
        </p:spPr>
        <p:txBody>
          <a:bodyPr anchor="b"/>
          <a:lstStyle>
            <a:lvl1pPr>
              <a:defRPr sz="4000" baseline="0">
                <a:solidFill>
                  <a:schemeClr val="tx2"/>
                </a:solidFill>
              </a:defRPr>
            </a:lvl1pPr>
          </a:lstStyle>
          <a:p>
            <a:r>
              <a:rPr lang="en-US"/>
              <a:t>Click to edit Master title style</a:t>
            </a:r>
            <a:endParaRPr lang="nl-NL" dirty="0"/>
          </a:p>
        </p:txBody>
      </p:sp>
      <p:sp>
        <p:nvSpPr>
          <p:cNvPr id="3" name="Tijdelijke aanduiding voor tekst 2"/>
          <p:cNvSpPr>
            <a:spLocks noGrp="1"/>
          </p:cNvSpPr>
          <p:nvPr>
            <p:ph type="body" idx="1"/>
          </p:nvPr>
        </p:nvSpPr>
        <p:spPr>
          <a:xfrm>
            <a:off x="575999" y="4359600"/>
            <a:ext cx="6096264" cy="1501200"/>
          </a:xfrm>
        </p:spPr>
        <p:txBody>
          <a:bodyPr lIns="0" tIns="0" rIns="0" bIns="0"/>
          <a:lstStyle>
            <a:lvl1pPr marL="0" indent="0">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Tijdelijke aanduiding voor datum 3"/>
          <p:cNvSpPr>
            <a:spLocks noGrp="1"/>
          </p:cNvSpPr>
          <p:nvPr>
            <p:ph type="dt" sz="half" idx="10"/>
          </p:nvPr>
        </p:nvSpPr>
        <p:spPr/>
        <p:txBody>
          <a:bodyPr/>
          <a:lstStyle/>
          <a:p>
            <a:fld id="{F2A357EE-C983-40DD-807E-B54A4434A687}" type="datetimeFigureOut">
              <a:rPr lang="en-GB" smtClean="0"/>
              <a:t>18/12/2019</a:t>
            </a:fld>
            <a:endParaRPr lang="en-GB"/>
          </a:p>
        </p:txBody>
      </p:sp>
      <p:sp>
        <p:nvSpPr>
          <p:cNvPr id="5" name="Tijdelijke aanduiding voor voettekst 4"/>
          <p:cNvSpPr>
            <a:spLocks noGrp="1"/>
          </p:cNvSpPr>
          <p:nvPr>
            <p:ph type="ftr" sz="quarter" idx="11"/>
          </p:nvPr>
        </p:nvSpPr>
        <p:spPr/>
        <p:txBody>
          <a:bodyPr/>
          <a:lstStyle/>
          <a:p>
            <a:endParaRPr lang="en-GB"/>
          </a:p>
        </p:txBody>
      </p:sp>
      <p:sp>
        <p:nvSpPr>
          <p:cNvPr id="6" name="Tijdelijke aanduiding voor dianummer 5"/>
          <p:cNvSpPr>
            <a:spLocks noGrp="1"/>
          </p:cNvSpPr>
          <p:nvPr>
            <p:ph type="sldNum" sz="quarter" idx="12"/>
          </p:nvPr>
        </p:nvSpPr>
        <p:spPr/>
        <p:txBody>
          <a:bodyPr/>
          <a:lstStyle/>
          <a:p>
            <a:fld id="{1D88F1D4-EDCA-413E-A3A8-B5E06B3D2D26}" type="slidenum">
              <a:rPr lang="en-GB" smtClean="0"/>
              <a:t>‹#›</a:t>
            </a:fld>
            <a:endParaRPr lang="en-GB"/>
          </a:p>
        </p:txBody>
      </p:sp>
      <p:sp>
        <p:nvSpPr>
          <p:cNvPr id="8" name="Picture Placeholder 4"/>
          <p:cNvSpPr>
            <a:spLocks noGrp="1"/>
          </p:cNvSpPr>
          <p:nvPr>
            <p:ph type="pic" sz="quarter" idx="13"/>
          </p:nvPr>
        </p:nvSpPr>
        <p:spPr>
          <a:xfrm>
            <a:off x="7248525" y="584201"/>
            <a:ext cx="4368673" cy="2376000"/>
          </a:xfrm>
        </p:spPr>
        <p:txBody>
          <a:bodyPr/>
          <a:lstStyle/>
          <a:p>
            <a:r>
              <a:rPr lang="en-US"/>
              <a:t>Click icon to add picture</a:t>
            </a:r>
            <a:endParaRPr lang="nl-NL"/>
          </a:p>
        </p:txBody>
      </p:sp>
      <p:sp>
        <p:nvSpPr>
          <p:cNvPr id="9" name="Picture Placeholder 4"/>
          <p:cNvSpPr>
            <a:spLocks noGrp="1"/>
          </p:cNvSpPr>
          <p:nvPr>
            <p:ph type="pic" sz="quarter" idx="14"/>
          </p:nvPr>
        </p:nvSpPr>
        <p:spPr>
          <a:xfrm>
            <a:off x="7248262" y="3248513"/>
            <a:ext cx="4368673" cy="2376000"/>
          </a:xfrm>
        </p:spPr>
        <p:txBody>
          <a:bodyPr/>
          <a:lstStyle/>
          <a:p>
            <a:r>
              <a:rPr lang="en-US"/>
              <a:t>Click icon to add picture</a:t>
            </a:r>
            <a:endParaRPr lang="nl-NL"/>
          </a:p>
        </p:txBody>
      </p:sp>
    </p:spTree>
    <p:extLst>
      <p:ext uri="{BB962C8B-B14F-4D97-AF65-F5344CB8AC3E}">
        <p14:creationId xmlns:p14="http://schemas.microsoft.com/office/powerpoint/2010/main" val="1544180164"/>
      </p:ext>
    </p:extLst>
  </p:cSld>
  <p:clrMapOvr>
    <a:masterClrMapping/>
  </p:clrMapOvr>
  <p:extLst>
    <p:ext uri="{DCECCB84-F9BA-43D5-87BE-67443E8EF086}">
      <p15:sldGuideLst xmlns:p15="http://schemas.microsoft.com/office/powerpoint/2012/main">
        <p15:guide id="1" orient="horz" pos="3543">
          <p15:clr>
            <a:srgbClr val="FBAE40"/>
          </p15:clr>
        </p15:guide>
        <p15:guide id="2" pos="420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ekopWit">
    <p:spTree>
      <p:nvGrpSpPr>
        <p:cNvPr id="1" name=""/>
        <p:cNvGrpSpPr/>
        <p:nvPr/>
      </p:nvGrpSpPr>
      <p:grpSpPr>
        <a:xfrm>
          <a:off x="0" y="0"/>
          <a:ext cx="0" cy="0"/>
          <a:chOff x="0" y="0"/>
          <a:chExt cx="0" cy="0"/>
        </a:xfrm>
      </p:grpSpPr>
      <p:sp>
        <p:nvSpPr>
          <p:cNvPr id="2" name="Titel 1"/>
          <p:cNvSpPr>
            <a:spLocks noGrp="1"/>
          </p:cNvSpPr>
          <p:nvPr>
            <p:ph type="title"/>
          </p:nvPr>
        </p:nvSpPr>
        <p:spPr>
          <a:xfrm>
            <a:off x="575999" y="1800000"/>
            <a:ext cx="6096264" cy="2386800"/>
          </a:xfrm>
        </p:spPr>
        <p:txBody>
          <a:bodyPr anchor="b">
            <a:normAutofit/>
          </a:bodyPr>
          <a:lstStyle>
            <a:lvl1pPr>
              <a:defRPr sz="4000"/>
            </a:lvl1pPr>
          </a:lstStyle>
          <a:p>
            <a:r>
              <a:rPr lang="en-US"/>
              <a:t>Click to edit Master title style</a:t>
            </a:r>
            <a:endParaRPr lang="nl-NL" dirty="0"/>
          </a:p>
        </p:txBody>
      </p:sp>
      <p:sp>
        <p:nvSpPr>
          <p:cNvPr id="3" name="Tijdelijke aanduiding voor tekst 2"/>
          <p:cNvSpPr>
            <a:spLocks noGrp="1"/>
          </p:cNvSpPr>
          <p:nvPr>
            <p:ph type="body" idx="1"/>
          </p:nvPr>
        </p:nvSpPr>
        <p:spPr>
          <a:xfrm>
            <a:off x="575999" y="4359600"/>
            <a:ext cx="6096264" cy="1501200"/>
          </a:xfrm>
        </p:spPr>
        <p:txBody>
          <a:bodyPr lIns="0" tIns="0" rIns="0" bIns="0"/>
          <a:lstStyle>
            <a:lvl1pPr marL="0" indent="0">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Tijdelijke aanduiding voor datum 3"/>
          <p:cNvSpPr>
            <a:spLocks noGrp="1"/>
          </p:cNvSpPr>
          <p:nvPr>
            <p:ph type="dt" sz="half" idx="10"/>
          </p:nvPr>
        </p:nvSpPr>
        <p:spPr/>
        <p:txBody>
          <a:bodyPr/>
          <a:lstStyle/>
          <a:p>
            <a:fld id="{F2A357EE-C983-40DD-807E-B54A4434A687}" type="datetimeFigureOut">
              <a:rPr lang="en-GB" smtClean="0"/>
              <a:t>18/12/2019</a:t>
            </a:fld>
            <a:endParaRPr lang="en-GB"/>
          </a:p>
        </p:txBody>
      </p:sp>
      <p:sp>
        <p:nvSpPr>
          <p:cNvPr id="5" name="Tijdelijke aanduiding voor voettekst 4"/>
          <p:cNvSpPr>
            <a:spLocks noGrp="1"/>
          </p:cNvSpPr>
          <p:nvPr>
            <p:ph type="ftr" sz="quarter" idx="11"/>
          </p:nvPr>
        </p:nvSpPr>
        <p:spPr/>
        <p:txBody>
          <a:bodyPr/>
          <a:lstStyle/>
          <a:p>
            <a:endParaRPr lang="en-GB"/>
          </a:p>
        </p:txBody>
      </p:sp>
      <p:sp>
        <p:nvSpPr>
          <p:cNvPr id="6" name="Tijdelijke aanduiding voor dianummer 5"/>
          <p:cNvSpPr>
            <a:spLocks noGrp="1"/>
          </p:cNvSpPr>
          <p:nvPr>
            <p:ph type="sldNum" sz="quarter" idx="12"/>
          </p:nvPr>
        </p:nvSpPr>
        <p:spPr/>
        <p:txBody>
          <a:bodyPr/>
          <a:lstStyle/>
          <a:p>
            <a:fld id="{1D88F1D4-EDCA-413E-A3A8-B5E06B3D2D26}" type="slidenum">
              <a:rPr lang="en-GB" smtClean="0"/>
              <a:t>‹#›</a:t>
            </a:fld>
            <a:endParaRPr lang="en-GB"/>
          </a:p>
        </p:txBody>
      </p:sp>
      <p:sp>
        <p:nvSpPr>
          <p:cNvPr id="7" name="Picture Placeholder 4"/>
          <p:cNvSpPr>
            <a:spLocks noGrp="1"/>
          </p:cNvSpPr>
          <p:nvPr>
            <p:ph type="pic" sz="quarter" idx="13"/>
          </p:nvPr>
        </p:nvSpPr>
        <p:spPr>
          <a:xfrm>
            <a:off x="7248525" y="584201"/>
            <a:ext cx="4368673" cy="5040312"/>
          </a:xfrm>
        </p:spPr>
        <p:txBody>
          <a:bodyPr/>
          <a:lstStyle/>
          <a:p>
            <a:r>
              <a:rPr lang="en-US"/>
              <a:t>Click icon to add picture</a:t>
            </a:r>
            <a:endParaRPr lang="nl-NL"/>
          </a:p>
        </p:txBody>
      </p:sp>
    </p:spTree>
    <p:extLst>
      <p:ext uri="{BB962C8B-B14F-4D97-AF65-F5344CB8AC3E}">
        <p14:creationId xmlns:p14="http://schemas.microsoft.com/office/powerpoint/2010/main" val="2548209817"/>
      </p:ext>
    </p:extLst>
  </p:cSld>
  <p:clrMapOvr>
    <a:masterClrMapping/>
  </p:clrMapOvr>
  <p:extLst>
    <p:ext uri="{DCECCB84-F9BA-43D5-87BE-67443E8EF086}">
      <p15:sldGuideLst xmlns:p15="http://schemas.microsoft.com/office/powerpoint/2012/main">
        <p15:guide id="1" orient="horz" pos="3543">
          <p15:clr>
            <a:srgbClr val="FBAE40"/>
          </p15:clr>
        </p15:guide>
        <p15:guide id="2" pos="4203">
          <p15:clr>
            <a:srgbClr val="FBAE40"/>
          </p15:clr>
        </p15:guide>
        <p15:guide id="3" orient="horz" pos="36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ee objecten">
    <p:spTree>
      <p:nvGrpSpPr>
        <p:cNvPr id="1" name=""/>
        <p:cNvGrpSpPr/>
        <p:nvPr/>
      </p:nvGrpSpPr>
      <p:grpSpPr>
        <a:xfrm>
          <a:off x="0" y="0"/>
          <a:ext cx="0" cy="0"/>
          <a:chOff x="0" y="0"/>
          <a:chExt cx="0" cy="0"/>
        </a:xfrm>
      </p:grpSpPr>
      <p:sp>
        <p:nvSpPr>
          <p:cNvPr id="5" name="Tijdelijke aanduiding voor datum 4"/>
          <p:cNvSpPr>
            <a:spLocks noGrp="1"/>
          </p:cNvSpPr>
          <p:nvPr>
            <p:ph type="dt" sz="half" idx="10"/>
          </p:nvPr>
        </p:nvSpPr>
        <p:spPr/>
        <p:txBody>
          <a:bodyPr/>
          <a:lstStyle/>
          <a:p>
            <a:fld id="{F2A357EE-C983-40DD-807E-B54A4434A687}" type="datetimeFigureOut">
              <a:rPr lang="en-GB" smtClean="0"/>
              <a:t>18/12/2019</a:t>
            </a:fld>
            <a:endParaRPr lang="en-GB"/>
          </a:p>
        </p:txBody>
      </p:sp>
      <p:sp>
        <p:nvSpPr>
          <p:cNvPr id="6" name="Tijdelijke aanduiding voor voettekst 5"/>
          <p:cNvSpPr>
            <a:spLocks noGrp="1"/>
          </p:cNvSpPr>
          <p:nvPr>
            <p:ph type="ftr" sz="quarter" idx="11"/>
          </p:nvPr>
        </p:nvSpPr>
        <p:spPr/>
        <p:txBody>
          <a:bodyPr/>
          <a:lstStyle/>
          <a:p>
            <a:endParaRPr lang="en-GB"/>
          </a:p>
        </p:txBody>
      </p:sp>
      <p:sp>
        <p:nvSpPr>
          <p:cNvPr id="7" name="Tijdelijke aanduiding voor dianummer 6"/>
          <p:cNvSpPr>
            <a:spLocks noGrp="1"/>
          </p:cNvSpPr>
          <p:nvPr>
            <p:ph type="sldNum" sz="quarter" idx="12"/>
          </p:nvPr>
        </p:nvSpPr>
        <p:spPr/>
        <p:txBody>
          <a:bodyPr/>
          <a:lstStyle/>
          <a:p>
            <a:fld id="{1D88F1D4-EDCA-413E-A3A8-B5E06B3D2D26}" type="slidenum">
              <a:rPr lang="en-GB" smtClean="0"/>
              <a:t>‹#›</a:t>
            </a:fld>
            <a:endParaRPr lang="en-GB"/>
          </a:p>
        </p:txBody>
      </p:sp>
      <p:sp>
        <p:nvSpPr>
          <p:cNvPr id="9" name="Tijdelijke aanduiding voor tekst 2"/>
          <p:cNvSpPr>
            <a:spLocks noGrp="1"/>
          </p:cNvSpPr>
          <p:nvPr>
            <p:ph idx="1"/>
          </p:nvPr>
        </p:nvSpPr>
        <p:spPr>
          <a:xfrm>
            <a:off x="576000" y="1656000"/>
            <a:ext cx="5400000" cy="4464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12" name="Content Placeholder 11"/>
          <p:cNvSpPr>
            <a:spLocks noGrp="1"/>
          </p:cNvSpPr>
          <p:nvPr>
            <p:ph sz="quarter" idx="13"/>
          </p:nvPr>
        </p:nvSpPr>
        <p:spPr>
          <a:xfrm>
            <a:off x="6217200" y="1656000"/>
            <a:ext cx="5400000" cy="446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2" name="Titel 1"/>
          <p:cNvSpPr>
            <a:spLocks noGrp="1"/>
          </p:cNvSpPr>
          <p:nvPr>
            <p:ph type="title"/>
          </p:nvPr>
        </p:nvSpPr>
        <p:spPr/>
        <p:txBody>
          <a:bodyPr/>
          <a:lstStyle/>
          <a:p>
            <a:r>
              <a:rPr lang="en-US"/>
              <a:t>Click to edit Master title style</a:t>
            </a:r>
            <a:endParaRPr lang="nl-BE"/>
          </a:p>
        </p:txBody>
      </p:sp>
    </p:spTree>
    <p:extLst>
      <p:ext uri="{BB962C8B-B14F-4D97-AF65-F5344CB8AC3E}">
        <p14:creationId xmlns:p14="http://schemas.microsoft.com/office/powerpoint/2010/main" val="20993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ergelijking">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576000" y="1656000"/>
            <a:ext cx="5421575"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Tijdelijke aanduiding voor inhoud 3"/>
          <p:cNvSpPr>
            <a:spLocks noGrp="1"/>
          </p:cNvSpPr>
          <p:nvPr>
            <p:ph sz="half" idx="2"/>
          </p:nvPr>
        </p:nvSpPr>
        <p:spPr>
          <a:xfrm>
            <a:off x="576000" y="2276271"/>
            <a:ext cx="5421575" cy="38376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ijdelijke aanduiding voor tekst 4"/>
          <p:cNvSpPr>
            <a:spLocks noGrp="1"/>
          </p:cNvSpPr>
          <p:nvPr>
            <p:ph type="body" sz="quarter" idx="3"/>
          </p:nvPr>
        </p:nvSpPr>
        <p:spPr>
          <a:xfrm>
            <a:off x="6172200" y="1656000"/>
            <a:ext cx="5445000"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ijdelijke aanduiding voor inhoud 5"/>
          <p:cNvSpPr>
            <a:spLocks noGrp="1"/>
          </p:cNvSpPr>
          <p:nvPr>
            <p:ph sz="quarter" idx="4"/>
          </p:nvPr>
        </p:nvSpPr>
        <p:spPr>
          <a:xfrm>
            <a:off x="6172200" y="2276271"/>
            <a:ext cx="5445000" cy="38376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7" name="Tijdelijke aanduiding voor datum 6"/>
          <p:cNvSpPr>
            <a:spLocks noGrp="1"/>
          </p:cNvSpPr>
          <p:nvPr>
            <p:ph type="dt" sz="half" idx="10"/>
          </p:nvPr>
        </p:nvSpPr>
        <p:spPr/>
        <p:txBody>
          <a:bodyPr/>
          <a:lstStyle/>
          <a:p>
            <a:fld id="{F2A357EE-C983-40DD-807E-B54A4434A687}" type="datetimeFigureOut">
              <a:rPr lang="en-GB" smtClean="0"/>
              <a:t>18/12/2019</a:t>
            </a:fld>
            <a:endParaRPr lang="en-GB"/>
          </a:p>
        </p:txBody>
      </p:sp>
      <p:sp>
        <p:nvSpPr>
          <p:cNvPr id="8" name="Tijdelijke aanduiding voor voettekst 7"/>
          <p:cNvSpPr>
            <a:spLocks noGrp="1"/>
          </p:cNvSpPr>
          <p:nvPr>
            <p:ph type="ftr" sz="quarter" idx="11"/>
          </p:nvPr>
        </p:nvSpPr>
        <p:spPr/>
        <p:txBody>
          <a:bodyPr/>
          <a:lstStyle/>
          <a:p>
            <a:endParaRPr lang="en-GB"/>
          </a:p>
        </p:txBody>
      </p:sp>
      <p:sp>
        <p:nvSpPr>
          <p:cNvPr id="9" name="Tijdelijke aanduiding voor dianummer 8"/>
          <p:cNvSpPr>
            <a:spLocks noGrp="1"/>
          </p:cNvSpPr>
          <p:nvPr>
            <p:ph type="sldNum" sz="quarter" idx="12"/>
          </p:nvPr>
        </p:nvSpPr>
        <p:spPr/>
        <p:txBody>
          <a:bodyPr/>
          <a:lstStyle/>
          <a:p>
            <a:fld id="{1D88F1D4-EDCA-413E-A3A8-B5E06B3D2D26}" type="slidenum">
              <a:rPr lang="en-GB" smtClean="0"/>
              <a:t>‹#›</a:t>
            </a:fld>
            <a:endParaRPr lang="en-GB"/>
          </a:p>
        </p:txBody>
      </p:sp>
      <p:sp>
        <p:nvSpPr>
          <p:cNvPr id="2" name="Titel 1"/>
          <p:cNvSpPr>
            <a:spLocks noGrp="1"/>
          </p:cNvSpPr>
          <p:nvPr>
            <p:ph type="title"/>
          </p:nvPr>
        </p:nvSpPr>
        <p:spPr/>
        <p:txBody>
          <a:bodyPr/>
          <a:lstStyle/>
          <a:p>
            <a:r>
              <a:rPr lang="en-US"/>
              <a:t>Click to edit Master title style</a:t>
            </a:r>
            <a:endParaRPr lang="nl-BE"/>
          </a:p>
        </p:txBody>
      </p:sp>
    </p:spTree>
    <p:extLst>
      <p:ext uri="{BB962C8B-B14F-4D97-AF65-F5344CB8AC3E}">
        <p14:creationId xmlns:p14="http://schemas.microsoft.com/office/powerpoint/2010/main" val="835625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lleen titel">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fld id="{F2A357EE-C983-40DD-807E-B54A4434A687}" type="datetimeFigureOut">
              <a:rPr lang="en-GB" smtClean="0"/>
              <a:t>18/12/2019</a:t>
            </a:fld>
            <a:endParaRPr lang="en-GB"/>
          </a:p>
        </p:txBody>
      </p:sp>
      <p:sp>
        <p:nvSpPr>
          <p:cNvPr id="4" name="Tijdelijke aanduiding voor voettekst 3"/>
          <p:cNvSpPr>
            <a:spLocks noGrp="1"/>
          </p:cNvSpPr>
          <p:nvPr>
            <p:ph type="ftr" sz="quarter" idx="11"/>
          </p:nvPr>
        </p:nvSpPr>
        <p:spPr/>
        <p:txBody>
          <a:bodyPr/>
          <a:lstStyle/>
          <a:p>
            <a:endParaRPr lang="en-GB"/>
          </a:p>
        </p:txBody>
      </p:sp>
      <p:sp>
        <p:nvSpPr>
          <p:cNvPr id="5" name="Tijdelijke aanduiding voor dianummer 4"/>
          <p:cNvSpPr>
            <a:spLocks noGrp="1"/>
          </p:cNvSpPr>
          <p:nvPr>
            <p:ph type="sldNum" sz="quarter" idx="12"/>
          </p:nvPr>
        </p:nvSpPr>
        <p:spPr/>
        <p:txBody>
          <a:bodyPr/>
          <a:lstStyle/>
          <a:p>
            <a:fld id="{1D88F1D4-EDCA-413E-A3A8-B5E06B3D2D26}" type="slidenum">
              <a:rPr lang="en-GB" smtClean="0"/>
              <a:t>‹#›</a:t>
            </a:fld>
            <a:endParaRPr lang="en-GB"/>
          </a:p>
        </p:txBody>
      </p:sp>
      <p:sp>
        <p:nvSpPr>
          <p:cNvPr id="6" name="Title 5"/>
          <p:cNvSpPr>
            <a:spLocks noGrp="1"/>
          </p:cNvSpPr>
          <p:nvPr>
            <p:ph type="title"/>
          </p:nvPr>
        </p:nvSpPr>
        <p:spPr/>
        <p:txBody>
          <a:bodyPr/>
          <a:lstStyle/>
          <a:p>
            <a:r>
              <a:rPr lang="en-US"/>
              <a:t>Click to edit Master title style</a:t>
            </a:r>
            <a:endParaRPr lang="nl-NL"/>
          </a:p>
        </p:txBody>
      </p:sp>
    </p:spTree>
    <p:extLst>
      <p:ext uri="{BB962C8B-B14F-4D97-AF65-F5344CB8AC3E}">
        <p14:creationId xmlns:p14="http://schemas.microsoft.com/office/powerpoint/2010/main" val="168642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F2A357EE-C983-40DD-807E-B54A4434A687}" type="datetimeFigureOut">
              <a:rPr lang="en-GB" smtClean="0"/>
              <a:t>18/12/2019</a:t>
            </a:fld>
            <a:endParaRPr lang="en-GB"/>
          </a:p>
        </p:txBody>
      </p:sp>
      <p:sp>
        <p:nvSpPr>
          <p:cNvPr id="3" name="Tijdelijke aanduiding voor voettekst 2"/>
          <p:cNvSpPr>
            <a:spLocks noGrp="1"/>
          </p:cNvSpPr>
          <p:nvPr>
            <p:ph type="ftr" sz="quarter" idx="11"/>
          </p:nvPr>
        </p:nvSpPr>
        <p:spPr/>
        <p:txBody>
          <a:bodyPr/>
          <a:lstStyle/>
          <a:p>
            <a:endParaRPr lang="en-GB"/>
          </a:p>
        </p:txBody>
      </p:sp>
      <p:sp>
        <p:nvSpPr>
          <p:cNvPr id="4" name="Tijdelijke aanduiding voor dianummer 3"/>
          <p:cNvSpPr>
            <a:spLocks noGrp="1"/>
          </p:cNvSpPr>
          <p:nvPr>
            <p:ph type="sldNum" sz="quarter" idx="12"/>
          </p:nvPr>
        </p:nvSpPr>
        <p:spPr/>
        <p:txBody>
          <a:bodyPr/>
          <a:lstStyle/>
          <a:p>
            <a:fld id="{1D88F1D4-EDCA-413E-A3A8-B5E06B3D2D26}" type="slidenum">
              <a:rPr lang="en-GB" smtClean="0"/>
              <a:t>‹#›</a:t>
            </a:fld>
            <a:endParaRPr lang="en-GB"/>
          </a:p>
        </p:txBody>
      </p:sp>
    </p:spTree>
    <p:extLst>
      <p:ext uri="{BB962C8B-B14F-4D97-AF65-F5344CB8AC3E}">
        <p14:creationId xmlns:p14="http://schemas.microsoft.com/office/powerpoint/2010/main" val="732107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ekopSlot">
    <p:spTree>
      <p:nvGrpSpPr>
        <p:cNvPr id="1" name=""/>
        <p:cNvGrpSpPr/>
        <p:nvPr/>
      </p:nvGrpSpPr>
      <p:grpSpPr>
        <a:xfrm>
          <a:off x="0" y="0"/>
          <a:ext cx="0" cy="0"/>
          <a:chOff x="0" y="0"/>
          <a:chExt cx="0" cy="0"/>
        </a:xfrm>
      </p:grpSpPr>
      <p:sp>
        <p:nvSpPr>
          <p:cNvPr id="9" name="Rechthoek 8"/>
          <p:cNvSpPr/>
          <p:nvPr/>
        </p:nvSpPr>
        <p:spPr>
          <a:xfrm>
            <a:off x="0" y="0"/>
            <a:ext cx="12193200" cy="6209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title"/>
          </p:nvPr>
        </p:nvSpPr>
        <p:spPr>
          <a:xfrm>
            <a:off x="579120" y="510988"/>
            <a:ext cx="11039793" cy="5184424"/>
          </a:xfrm>
        </p:spPr>
        <p:txBody>
          <a:bodyPr anchor="ctr" anchorCtr="0">
            <a:noAutofit/>
          </a:bodyPr>
          <a:lstStyle>
            <a:lvl1pPr algn="ctr">
              <a:defRPr sz="6000" baseline="0">
                <a:solidFill>
                  <a:schemeClr val="bg1"/>
                </a:solidFill>
              </a:defRPr>
            </a:lvl1pPr>
          </a:lstStyle>
          <a:p>
            <a:r>
              <a:rPr lang="en-US"/>
              <a:t>Click to edit Master title style</a:t>
            </a:r>
            <a:endParaRPr lang="nl-NL" dirty="0"/>
          </a:p>
        </p:txBody>
      </p:sp>
      <p:sp>
        <p:nvSpPr>
          <p:cNvPr id="4" name="Tijdelijke aanduiding voor datum 3"/>
          <p:cNvSpPr>
            <a:spLocks noGrp="1"/>
          </p:cNvSpPr>
          <p:nvPr>
            <p:ph type="dt" sz="half" idx="10"/>
          </p:nvPr>
        </p:nvSpPr>
        <p:spPr/>
        <p:txBody>
          <a:bodyPr/>
          <a:lstStyle/>
          <a:p>
            <a:fld id="{F2A357EE-C983-40DD-807E-B54A4434A687}" type="datetimeFigureOut">
              <a:rPr lang="en-GB" smtClean="0"/>
              <a:t>18/12/2019</a:t>
            </a:fld>
            <a:endParaRPr lang="en-GB"/>
          </a:p>
        </p:txBody>
      </p:sp>
      <p:sp>
        <p:nvSpPr>
          <p:cNvPr id="5" name="Tijdelijke aanduiding voor voettekst 4"/>
          <p:cNvSpPr>
            <a:spLocks noGrp="1"/>
          </p:cNvSpPr>
          <p:nvPr>
            <p:ph type="ftr" sz="quarter" idx="11"/>
          </p:nvPr>
        </p:nvSpPr>
        <p:spPr/>
        <p:txBody>
          <a:bodyPr/>
          <a:lstStyle/>
          <a:p>
            <a:endParaRPr lang="en-GB"/>
          </a:p>
        </p:txBody>
      </p:sp>
      <p:sp>
        <p:nvSpPr>
          <p:cNvPr id="6" name="Tijdelijke aanduiding voor dianummer 5"/>
          <p:cNvSpPr>
            <a:spLocks noGrp="1"/>
          </p:cNvSpPr>
          <p:nvPr>
            <p:ph type="sldNum" sz="quarter" idx="12"/>
          </p:nvPr>
        </p:nvSpPr>
        <p:spPr/>
        <p:txBody>
          <a:bodyPr/>
          <a:lstStyle/>
          <a:p>
            <a:fld id="{1D88F1D4-EDCA-413E-A3A8-B5E06B3D2D26}" type="slidenum">
              <a:rPr lang="en-GB" smtClean="0"/>
              <a:t>‹#›</a:t>
            </a:fld>
            <a:endParaRPr lang="en-GB"/>
          </a:p>
        </p:txBody>
      </p:sp>
    </p:spTree>
    <p:extLst>
      <p:ext uri="{BB962C8B-B14F-4D97-AF65-F5344CB8AC3E}">
        <p14:creationId xmlns:p14="http://schemas.microsoft.com/office/powerpoint/2010/main" val="3311695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Rechthoek 6"/>
          <p:cNvSpPr/>
          <p:nvPr/>
        </p:nvSpPr>
        <p:spPr>
          <a:xfrm>
            <a:off x="0" y="6210000"/>
            <a:ext cx="12192000"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8" name="Afbeelding 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041200" y="6353999"/>
            <a:ext cx="1008305" cy="360000"/>
          </a:xfrm>
          <a:prstGeom prst="rect">
            <a:avLst/>
          </a:prstGeom>
        </p:spPr>
      </p:pic>
      <p:sp>
        <p:nvSpPr>
          <p:cNvPr id="2" name="Tijdelijke aanduiding voor titel 1"/>
          <p:cNvSpPr>
            <a:spLocks noGrp="1"/>
          </p:cNvSpPr>
          <p:nvPr>
            <p:ph type="title"/>
          </p:nvPr>
        </p:nvSpPr>
        <p:spPr>
          <a:xfrm>
            <a:off x="576000" y="207036"/>
            <a:ext cx="11041200" cy="1152000"/>
          </a:xfrm>
          <a:prstGeom prst="rect">
            <a:avLst/>
          </a:prstGeom>
        </p:spPr>
        <p:txBody>
          <a:bodyPr vert="horz" lIns="0" tIns="0" rIns="0" bIns="0" rtlCol="0" anchor="ctr"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656000"/>
            <a:ext cx="11041200" cy="4464000"/>
          </a:xfrm>
          <a:prstGeom prst="rect">
            <a:avLst/>
          </a:prstGeom>
        </p:spPr>
        <p:txBody>
          <a:bodyPr vert="horz" lIns="91440" tIns="45720" rIns="91440" bIns="4572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F2A357EE-C983-40DD-807E-B54A4434A687}" type="datetimeFigureOut">
              <a:rPr lang="en-GB" smtClean="0"/>
              <a:t>18/12/2019</a:t>
            </a:fld>
            <a:endParaRPr lang="en-GB"/>
          </a:p>
        </p:txBody>
      </p:sp>
      <p:sp>
        <p:nvSpPr>
          <p:cNvPr id="5" name="Tijdelijke aanduiding voor voettekst 4"/>
          <p:cNvSpPr>
            <a:spLocks noGrp="1"/>
          </p:cNvSpPr>
          <p:nvPr>
            <p:ph type="ftr" sz="quarter" idx="3"/>
          </p:nvPr>
        </p:nvSpPr>
        <p:spPr>
          <a:xfrm>
            <a:off x="6033600"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endParaRPr lang="en-GB"/>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1D88F1D4-EDCA-413E-A3A8-B5E06B3D2D26}" type="slidenum">
              <a:rPr lang="en-GB" smtClean="0"/>
              <a:t>‹#›</a:t>
            </a:fld>
            <a:endParaRPr lang="en-GB"/>
          </a:p>
        </p:txBody>
      </p:sp>
    </p:spTree>
    <p:extLst>
      <p:ext uri="{BB962C8B-B14F-4D97-AF65-F5344CB8AC3E}">
        <p14:creationId xmlns:p14="http://schemas.microsoft.com/office/powerpoint/2010/main" val="36064995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42">
          <p15:clr>
            <a:srgbClr val="F26B43"/>
          </p15:clr>
        </p15:guide>
        <p15:guide id="2" pos="7319">
          <p15:clr>
            <a:srgbClr val="F26B43"/>
          </p15:clr>
        </p15:guide>
        <p15:guide id="3" orient="horz" pos="3857">
          <p15:clr>
            <a:srgbClr val="F26B43"/>
          </p15:clr>
        </p15:guide>
        <p15:guide id="4" pos="36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655320" y="365125"/>
            <a:ext cx="9013052" cy="1623312"/>
          </a:xfrm>
        </p:spPr>
        <p:txBody>
          <a:bodyPr vert="horz" lIns="91440" tIns="45720" rIns="91440" bIns="45720" rtlCol="0" anchor="b">
            <a:normAutofit/>
          </a:bodyPr>
          <a:lstStyle/>
          <a:p>
            <a:pPr algn="l">
              <a:lnSpc>
                <a:spcPct val="90000"/>
              </a:lnSpc>
              <a:spcAft>
                <a:spcPts val="800"/>
              </a:spcAft>
            </a:pPr>
            <a:r>
              <a:rPr lang="en-US" sz="4000" kern="1200">
                <a:solidFill>
                  <a:schemeClr val="tx1"/>
                </a:solidFill>
                <a:latin typeface="+mj-lt"/>
                <a:ea typeface="+mj-ea"/>
                <a:cs typeface="+mj-cs"/>
              </a:rPr>
              <a:t>Conceptualising social complexity and inequality in urban networks.</a:t>
            </a:r>
          </a:p>
        </p:txBody>
      </p:sp>
      <p:cxnSp>
        <p:nvCxnSpPr>
          <p:cNvPr id="10" name="Straight Arrow Connector 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p:nvPr>
        </p:nvSpPr>
        <p:spPr>
          <a:xfrm>
            <a:off x="655320" y="2644518"/>
            <a:ext cx="9013052" cy="3327251"/>
          </a:xfrm>
        </p:spPr>
        <p:txBody>
          <a:bodyPr vert="horz" lIns="91440" tIns="45720" rIns="91440" bIns="45720" rtlCol="0">
            <a:normAutofit/>
          </a:bodyPr>
          <a:lstStyle/>
          <a:p>
            <a:pPr>
              <a:lnSpc>
                <a:spcPct val="90000"/>
              </a:lnSpc>
            </a:pPr>
            <a:r>
              <a:rPr lang="en-US" sz="2000" dirty="0">
                <a:latin typeface="+mn-lt"/>
              </a:rPr>
              <a:t>TAG 2019 – S22: Archaeology of Inequality – Themes, Debates, Methodologies</a:t>
            </a:r>
          </a:p>
          <a:p>
            <a:pPr indent="-228600" algn="l">
              <a:lnSpc>
                <a:spcPct val="90000"/>
              </a:lnSpc>
              <a:buFont typeface="Arial" panose="020B0604020202020204" pitchFamily="34" charset="0"/>
              <a:buChar char="•"/>
            </a:pPr>
            <a:endParaRPr lang="en-US" sz="2000" dirty="0">
              <a:latin typeface="+mn-lt"/>
            </a:endParaRPr>
          </a:p>
          <a:p>
            <a:pPr algn="l">
              <a:lnSpc>
                <a:spcPct val="90000"/>
              </a:lnSpc>
            </a:pPr>
            <a:r>
              <a:rPr lang="en-US" sz="2000" dirty="0">
                <a:latin typeface="+mn-lt"/>
              </a:rPr>
              <a:t>Dries Daems</a:t>
            </a:r>
          </a:p>
          <a:p>
            <a:pPr algn="l">
              <a:lnSpc>
                <a:spcPct val="90000"/>
              </a:lnSpc>
            </a:pPr>
            <a:r>
              <a:rPr lang="en-US" sz="2000" dirty="0">
                <a:latin typeface="+mn-lt"/>
              </a:rPr>
              <a:t>University of Leuven</a:t>
            </a:r>
          </a:p>
          <a:p>
            <a:pPr algn="l">
              <a:lnSpc>
                <a:spcPct val="90000"/>
              </a:lnSpc>
            </a:pPr>
            <a:r>
              <a:rPr lang="en-US" sz="2000" dirty="0">
                <a:latin typeface="+mn-lt"/>
              </a:rPr>
              <a:t>dries.daems@kuleuven.be</a:t>
            </a:r>
          </a:p>
          <a:p>
            <a:pPr algn="l">
              <a:lnSpc>
                <a:spcPct val="90000"/>
              </a:lnSpc>
            </a:pPr>
            <a:r>
              <a:rPr lang="en-US" sz="2000" dirty="0">
                <a:latin typeface="+mn-lt"/>
              </a:rPr>
              <a:t>@</a:t>
            </a:r>
            <a:r>
              <a:rPr lang="en-US" sz="2000" dirty="0" err="1">
                <a:latin typeface="+mn-lt"/>
              </a:rPr>
              <a:t>DriesDaems</a:t>
            </a:r>
            <a:endParaRPr lang="en-US" sz="2000" dirty="0">
              <a:latin typeface="+mn-lt"/>
            </a:endParaRPr>
          </a:p>
          <a:p>
            <a:pPr indent="-228600" algn="l">
              <a:lnSpc>
                <a:spcPct val="90000"/>
              </a:lnSpc>
              <a:buFont typeface="Arial" panose="020B0604020202020204" pitchFamily="34" charset="0"/>
              <a:buChar char="•"/>
            </a:pPr>
            <a:endParaRPr lang="en-US" sz="2000" b="1" dirty="0">
              <a:latin typeface="+mn-lt"/>
            </a:endParaRPr>
          </a:p>
        </p:txBody>
      </p:sp>
    </p:spTree>
    <p:extLst>
      <p:ext uri="{BB962C8B-B14F-4D97-AF65-F5344CB8AC3E}">
        <p14:creationId xmlns:p14="http://schemas.microsoft.com/office/powerpoint/2010/main" val="265466839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r>
              <a:rPr lang="en-GB" dirty="0"/>
              <a:t>Cities as pockets of social interaction and information exchange</a:t>
            </a:r>
          </a:p>
          <a:p>
            <a:r>
              <a:rPr lang="en-GB" dirty="0"/>
              <a:t>Positive and negative effects of growing communities and increasing interactions</a:t>
            </a:r>
          </a:p>
          <a:p>
            <a:r>
              <a:rPr lang="en-GB" dirty="0"/>
              <a:t>Intra-community (settlement)</a:t>
            </a:r>
          </a:p>
          <a:p>
            <a:r>
              <a:rPr lang="en-GB" dirty="0"/>
              <a:t>Inter-community (settlement pattern)</a:t>
            </a:r>
          </a:p>
          <a:p>
            <a:endParaRPr lang="en-GB" dirty="0"/>
          </a:p>
        </p:txBody>
      </p:sp>
      <p:pic>
        <p:nvPicPr>
          <p:cNvPr id="8" name="Content Placeholder 5"/>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6216525" y="1656000"/>
            <a:ext cx="5400675" cy="4086510"/>
          </a:xfrm>
        </p:spPr>
      </p:pic>
      <p:sp>
        <p:nvSpPr>
          <p:cNvPr id="5" name="Title 4"/>
          <p:cNvSpPr>
            <a:spLocks noGrp="1"/>
          </p:cNvSpPr>
          <p:nvPr>
            <p:ph type="title"/>
          </p:nvPr>
        </p:nvSpPr>
        <p:spPr/>
        <p:txBody>
          <a:bodyPr/>
          <a:lstStyle/>
          <a:p>
            <a:r>
              <a:rPr lang="nl-NL" dirty="0"/>
              <a:t>C</a:t>
            </a:r>
            <a:r>
              <a:rPr lang="en-GB" dirty="0" err="1"/>
              <a:t>ities</a:t>
            </a:r>
            <a:r>
              <a:rPr lang="en-GB" dirty="0"/>
              <a:t> as information amplifiers</a:t>
            </a:r>
          </a:p>
        </p:txBody>
      </p:sp>
      <p:sp>
        <p:nvSpPr>
          <p:cNvPr id="9" name="TextBox 8"/>
          <p:cNvSpPr txBox="1"/>
          <p:nvPr/>
        </p:nvSpPr>
        <p:spPr>
          <a:xfrm>
            <a:off x="8247781" y="5799240"/>
            <a:ext cx="133816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2F4D5D"/>
                </a:solidFill>
                <a:effectLst/>
                <a:uLnTx/>
                <a:uFillTx/>
                <a:latin typeface="Arial" panose="020B0604020202020204"/>
                <a:ea typeface="+mn-ea"/>
                <a:cs typeface="+mn-cs"/>
              </a:rPr>
              <a:t>Smith 2019</a:t>
            </a:r>
          </a:p>
        </p:txBody>
      </p:sp>
      <p:sp>
        <p:nvSpPr>
          <p:cNvPr id="2" name="TextBox 1"/>
          <p:cNvSpPr txBox="1"/>
          <p:nvPr/>
        </p:nvSpPr>
        <p:spPr>
          <a:xfrm>
            <a:off x="0" y="6163747"/>
            <a:ext cx="11165840" cy="80021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bg1"/>
                </a:solidFill>
                <a:effectLst/>
                <a:uLnTx/>
                <a:uFillTx/>
                <a:latin typeface="Arial" panose="020B0604020202020204"/>
                <a:ea typeface="+mn-ea"/>
                <a:cs typeface="+mn-cs"/>
              </a:rPr>
              <a:t>Smith (2019) Energized Crowding and the Generative Role of Settlement Aggregation and Urbanization; In </a:t>
            </a:r>
            <a:r>
              <a:rPr kumimoji="0" lang="en-GB" sz="1400" b="0" i="0" u="none" strike="noStrike" kern="1200" cap="none" spc="0" normalizeH="0" baseline="0" noProof="0" dirty="0" err="1">
                <a:ln>
                  <a:noFill/>
                </a:ln>
                <a:solidFill>
                  <a:schemeClr val="bg1"/>
                </a:solidFill>
                <a:effectLst/>
                <a:uLnTx/>
                <a:uFillTx/>
                <a:latin typeface="Arial" panose="020B0604020202020204"/>
                <a:ea typeface="+mn-ea"/>
                <a:cs typeface="+mn-cs"/>
              </a:rPr>
              <a:t>Gyucha</a:t>
            </a:r>
            <a:r>
              <a:rPr kumimoji="0" lang="en-GB" sz="1400" b="0" i="0" u="none" strike="noStrike" kern="1200" cap="none" spc="0" normalizeH="0" baseline="0" noProof="0" dirty="0">
                <a:ln>
                  <a:noFill/>
                </a:ln>
                <a:solidFill>
                  <a:schemeClr val="bg1"/>
                </a:solidFill>
                <a:effectLst/>
                <a:uLnTx/>
                <a:uFillTx/>
                <a:latin typeface="Arial" panose="020B0604020202020204"/>
                <a:ea typeface="+mn-ea"/>
                <a:cs typeface="+mn-cs"/>
              </a:rPr>
              <a:t> (ed.) Coming Together.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bg1"/>
                </a:solidFill>
                <a:effectLst/>
                <a:uLnTx/>
                <a:uFillTx/>
                <a:latin typeface="Arial" panose="020B0604020202020204"/>
                <a:ea typeface="+mn-ea"/>
                <a:cs typeface="+mn-cs"/>
              </a:rPr>
              <a:t>Bettencourt (2013) The Origins of Scaling in Cities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Tree>
    <p:extLst>
      <p:ext uri="{BB962C8B-B14F-4D97-AF65-F5344CB8AC3E}">
        <p14:creationId xmlns:p14="http://schemas.microsoft.com/office/powerpoint/2010/main" val="716136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98C03C-F935-4713-B1FF-8FAB84252F41}"/>
              </a:ext>
            </a:extLst>
          </p:cNvPr>
          <p:cNvSpPr>
            <a:spLocks noGrp="1"/>
          </p:cNvSpPr>
          <p:nvPr>
            <p:ph idx="1"/>
          </p:nvPr>
        </p:nvSpPr>
        <p:spPr/>
        <p:txBody>
          <a:bodyPr>
            <a:normAutofit fontScale="92500" lnSpcReduction="10000"/>
          </a:bodyPr>
          <a:lstStyle/>
          <a:p>
            <a:r>
              <a:rPr lang="nl-NL" dirty="0" err="1"/>
              <a:t>Settlement</a:t>
            </a:r>
            <a:r>
              <a:rPr lang="nl-NL" dirty="0"/>
              <a:t> </a:t>
            </a:r>
            <a:r>
              <a:rPr lang="nl-NL" dirty="0" err="1"/>
              <a:t>patterns</a:t>
            </a:r>
            <a:r>
              <a:rPr lang="nl-NL" dirty="0"/>
              <a:t> as </a:t>
            </a:r>
            <a:r>
              <a:rPr lang="nl-NL" dirty="0" err="1"/>
              <a:t>material</a:t>
            </a:r>
            <a:r>
              <a:rPr lang="nl-NL" dirty="0"/>
              <a:t> </a:t>
            </a:r>
            <a:r>
              <a:rPr lang="nl-NL" dirty="0" err="1"/>
              <a:t>and</a:t>
            </a:r>
            <a:r>
              <a:rPr lang="nl-NL" dirty="0"/>
              <a:t> </a:t>
            </a:r>
            <a:r>
              <a:rPr lang="nl-NL" dirty="0" err="1"/>
              <a:t>informational</a:t>
            </a:r>
            <a:r>
              <a:rPr lang="nl-NL" dirty="0"/>
              <a:t> </a:t>
            </a:r>
            <a:r>
              <a:rPr lang="nl-NL" dirty="0" err="1"/>
              <a:t>expressions</a:t>
            </a:r>
            <a:r>
              <a:rPr lang="nl-NL" dirty="0"/>
              <a:t> of information systems</a:t>
            </a:r>
          </a:p>
          <a:p>
            <a:r>
              <a:rPr lang="nl-NL" dirty="0" err="1"/>
              <a:t>Manifestation</a:t>
            </a:r>
            <a:r>
              <a:rPr lang="nl-NL" dirty="0"/>
              <a:t> of </a:t>
            </a:r>
            <a:r>
              <a:rPr lang="nl-NL" dirty="0" err="1"/>
              <a:t>inequality</a:t>
            </a:r>
            <a:r>
              <a:rPr lang="nl-NL" dirty="0"/>
              <a:t> on </a:t>
            </a:r>
            <a:r>
              <a:rPr lang="nl-NL" dirty="0" err="1"/>
              <a:t>an</a:t>
            </a:r>
            <a:r>
              <a:rPr lang="nl-NL" dirty="0"/>
              <a:t> </a:t>
            </a:r>
            <a:r>
              <a:rPr lang="nl-NL" dirty="0" err="1"/>
              <a:t>inter</a:t>
            </a:r>
            <a:r>
              <a:rPr lang="nl-NL" dirty="0"/>
              <a:t>-community level</a:t>
            </a:r>
          </a:p>
          <a:p>
            <a:pPr>
              <a:buFont typeface="Arial" panose="020B0604020202020204" pitchFamily="34" charset="0"/>
              <a:buChar char="•"/>
            </a:pPr>
            <a:r>
              <a:rPr lang="en-GB" dirty="0"/>
              <a:t>Urban formation:</a:t>
            </a:r>
          </a:p>
          <a:p>
            <a:pPr lvl="1">
              <a:buFont typeface="Arial" panose="020B0604020202020204" pitchFamily="34" charset="0"/>
              <a:buChar char="•"/>
            </a:pPr>
            <a:r>
              <a:rPr lang="en-GB" sz="2200" dirty="0"/>
              <a:t>New forms of social organization, socio-political structures and institutions</a:t>
            </a:r>
          </a:p>
          <a:p>
            <a:pPr lvl="1">
              <a:buFont typeface="Arial" panose="020B0604020202020204" pitchFamily="34" charset="0"/>
              <a:buChar char="•"/>
            </a:pPr>
            <a:r>
              <a:rPr lang="en-GB" sz="2200" dirty="0"/>
              <a:t>Development of social, political and economic elite</a:t>
            </a:r>
          </a:p>
          <a:p>
            <a:pPr lvl="1">
              <a:buFont typeface="Arial" panose="020B0604020202020204" pitchFamily="34" charset="0"/>
              <a:buChar char="•"/>
            </a:pPr>
            <a:r>
              <a:rPr lang="en-GB" sz="2200" dirty="0"/>
              <a:t>Territorialisation</a:t>
            </a:r>
          </a:p>
          <a:p>
            <a:pPr lvl="1">
              <a:buFont typeface="Arial" panose="020B0604020202020204" pitchFamily="34" charset="0"/>
              <a:buChar char="•"/>
            </a:pPr>
            <a:r>
              <a:rPr lang="en-GB" sz="2200" dirty="0"/>
              <a:t>New forms of material culture and monumental architecture</a:t>
            </a:r>
          </a:p>
          <a:p>
            <a:endParaRPr lang="nl-NL" dirty="0"/>
          </a:p>
          <a:p>
            <a:endParaRPr lang="en-GB" dirty="0"/>
          </a:p>
          <a:p>
            <a:endParaRPr lang="en-GB" dirty="0"/>
          </a:p>
        </p:txBody>
      </p:sp>
      <p:sp>
        <p:nvSpPr>
          <p:cNvPr id="4" name="Title 3">
            <a:extLst>
              <a:ext uri="{FF2B5EF4-FFF2-40B4-BE49-F238E27FC236}">
                <a16:creationId xmlns:a16="http://schemas.microsoft.com/office/drawing/2014/main" id="{2900B0CD-406A-41AE-8E47-14D6D7CB1429}"/>
              </a:ext>
            </a:extLst>
          </p:cNvPr>
          <p:cNvSpPr>
            <a:spLocks noGrp="1"/>
          </p:cNvSpPr>
          <p:nvPr>
            <p:ph type="title"/>
          </p:nvPr>
        </p:nvSpPr>
        <p:spPr/>
        <p:txBody>
          <a:bodyPr>
            <a:normAutofit fontScale="90000"/>
          </a:bodyPr>
          <a:lstStyle/>
          <a:p>
            <a:r>
              <a:rPr lang="nl-NL" dirty="0"/>
              <a:t>C</a:t>
            </a:r>
            <a:r>
              <a:rPr lang="en-GB" dirty="0" err="1"/>
              <a:t>ities</a:t>
            </a:r>
            <a:r>
              <a:rPr lang="en-GB" dirty="0"/>
              <a:t> as information amplifiers:</a:t>
            </a:r>
            <a:br>
              <a:rPr lang="en-GB" dirty="0"/>
            </a:br>
            <a:r>
              <a:rPr lang="nl-NL" dirty="0"/>
              <a:t>Central </a:t>
            </a:r>
            <a:r>
              <a:rPr lang="nl-NL" dirty="0" err="1"/>
              <a:t>place</a:t>
            </a:r>
            <a:r>
              <a:rPr lang="nl-NL" dirty="0"/>
              <a:t> </a:t>
            </a:r>
            <a:r>
              <a:rPr lang="nl-NL" dirty="0" err="1"/>
              <a:t>formation</a:t>
            </a:r>
            <a:endParaRPr lang="en-GB" dirty="0"/>
          </a:p>
        </p:txBody>
      </p:sp>
      <p:pic>
        <p:nvPicPr>
          <p:cNvPr id="27" name="Content Placeholder 8" descr="A close up of a piece of paper&#10;&#10;Description automatically generated">
            <a:extLst>
              <a:ext uri="{FF2B5EF4-FFF2-40B4-BE49-F238E27FC236}">
                <a16:creationId xmlns:a16="http://schemas.microsoft.com/office/drawing/2014/main" id="{ECF6E736-73FD-4775-A1F7-134CC39C78B7}"/>
              </a:ext>
            </a:extLst>
          </p:cNvPr>
          <p:cNvPicPr>
            <a:picLocks noChangeAspect="1"/>
          </p:cNvPicPr>
          <p:nvPr/>
        </p:nvPicPr>
        <p:blipFill rotWithShape="1">
          <a:blip r:embed="rId2">
            <a:extLst>
              <a:ext uri="{28A0092B-C50C-407E-A947-70E740481C1C}">
                <a14:useLocalDpi xmlns:a14="http://schemas.microsoft.com/office/drawing/2010/main" val="0"/>
              </a:ext>
            </a:extLst>
          </a:blip>
          <a:srcRect t="18884"/>
          <a:stretch/>
        </p:blipFill>
        <p:spPr>
          <a:xfrm>
            <a:off x="7126283" y="0"/>
            <a:ext cx="5065717" cy="2967693"/>
          </a:xfrm>
          <a:prstGeom prst="rect">
            <a:avLst/>
          </a:prstGeom>
        </p:spPr>
      </p:pic>
      <p:pic>
        <p:nvPicPr>
          <p:cNvPr id="28" name="Content Placeholder 8" descr="A screenshot of a cell phone&#10;&#10;Description automatically generated">
            <a:extLst>
              <a:ext uri="{FF2B5EF4-FFF2-40B4-BE49-F238E27FC236}">
                <a16:creationId xmlns:a16="http://schemas.microsoft.com/office/drawing/2014/main" id="{310992F5-61AF-4605-8F8B-6527BB9A10E8}"/>
              </a:ext>
            </a:extLst>
          </p:cNvPr>
          <p:cNvPicPr>
            <a:picLocks noChangeAspect="1"/>
          </p:cNvPicPr>
          <p:nvPr/>
        </p:nvPicPr>
        <p:blipFill rotWithShape="1">
          <a:blip r:embed="rId3">
            <a:extLst>
              <a:ext uri="{28A0092B-C50C-407E-A947-70E740481C1C}">
                <a14:useLocalDpi xmlns:a14="http://schemas.microsoft.com/office/drawing/2010/main" val="0"/>
              </a:ext>
            </a:extLst>
          </a:blip>
          <a:srcRect b="22950"/>
          <a:stretch/>
        </p:blipFill>
        <p:spPr>
          <a:xfrm>
            <a:off x="9589345" y="2687049"/>
            <a:ext cx="2602655" cy="3515360"/>
          </a:xfrm>
          <a:prstGeom prst="rect">
            <a:avLst/>
          </a:prstGeom>
        </p:spPr>
      </p:pic>
      <p:sp>
        <p:nvSpPr>
          <p:cNvPr id="30" name="Rectangle 29">
            <a:extLst>
              <a:ext uri="{FF2B5EF4-FFF2-40B4-BE49-F238E27FC236}">
                <a16:creationId xmlns:a16="http://schemas.microsoft.com/office/drawing/2014/main" id="{2B0409F5-4E4D-40BD-A5D0-14B4E27D4CB5}"/>
              </a:ext>
            </a:extLst>
          </p:cNvPr>
          <p:cNvSpPr/>
          <p:nvPr/>
        </p:nvSpPr>
        <p:spPr>
          <a:xfrm>
            <a:off x="81279" y="6248471"/>
            <a:ext cx="11041200"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err="1">
                <a:ln>
                  <a:noFill/>
                </a:ln>
                <a:solidFill>
                  <a:schemeClr val="bg1"/>
                </a:solidFill>
                <a:effectLst/>
                <a:uLnTx/>
                <a:uFillTx/>
                <a:latin typeface="Arial" panose="020B0604020202020204"/>
                <a:ea typeface="+mn-ea"/>
                <a:cs typeface="+mn-cs"/>
              </a:rPr>
              <a:t>Bintliff</a:t>
            </a:r>
            <a:r>
              <a:rPr kumimoji="0" lang="en-GB" sz="1400" b="0" i="0" u="none" strike="noStrike" kern="1200" cap="none" spc="0" normalizeH="0" baseline="0" noProof="0" dirty="0">
                <a:ln>
                  <a:noFill/>
                </a:ln>
                <a:solidFill>
                  <a:schemeClr val="bg1"/>
                </a:solidFill>
                <a:effectLst/>
                <a:uLnTx/>
                <a:uFillTx/>
                <a:latin typeface="Arial" panose="020B0604020202020204"/>
                <a:ea typeface="+mn-ea"/>
                <a:cs typeface="+mn-cs"/>
              </a:rPr>
              <a:t> et al. (2007) Emergent complexity in settlement systems and urban transformations.</a:t>
            </a:r>
          </a:p>
          <a:p>
            <a:pPr>
              <a:defRPr/>
            </a:pPr>
            <a:r>
              <a:rPr lang="en-GB" sz="1400" dirty="0" err="1">
                <a:solidFill>
                  <a:schemeClr val="bg1"/>
                </a:solidFill>
              </a:rPr>
              <a:t>Bintliff</a:t>
            </a:r>
            <a:r>
              <a:rPr lang="en-GB" sz="1400" dirty="0">
                <a:solidFill>
                  <a:schemeClr val="bg1"/>
                </a:solidFill>
              </a:rPr>
              <a:t> (1994) Territorial behaviour and the natural history of the Greek polis. </a:t>
            </a:r>
            <a:r>
              <a:rPr lang="en-GB" sz="1400" i="1" dirty="0" err="1">
                <a:solidFill>
                  <a:schemeClr val="bg1"/>
                </a:solidFill>
              </a:rPr>
              <a:t>Stuttgarter</a:t>
            </a:r>
            <a:r>
              <a:rPr lang="en-GB" sz="1400" i="1" dirty="0">
                <a:solidFill>
                  <a:schemeClr val="bg1"/>
                </a:solidFill>
              </a:rPr>
              <a:t> </a:t>
            </a:r>
            <a:r>
              <a:rPr lang="en-GB" sz="1400" i="1" dirty="0" err="1">
                <a:solidFill>
                  <a:schemeClr val="bg1"/>
                </a:solidFill>
              </a:rPr>
              <a:t>Kolloq</a:t>
            </a:r>
            <a:r>
              <a:rPr lang="en-GB" sz="1400" i="1" dirty="0">
                <a:solidFill>
                  <a:schemeClr val="bg1"/>
                </a:solidFill>
              </a:rPr>
              <a:t>. Hist. </a:t>
            </a:r>
            <a:r>
              <a:rPr lang="en-GB" sz="1400" i="1" dirty="0" err="1">
                <a:solidFill>
                  <a:schemeClr val="bg1"/>
                </a:solidFill>
              </a:rPr>
              <a:t>Geogr</a:t>
            </a:r>
            <a:r>
              <a:rPr lang="en-GB" sz="1400" i="1" dirty="0">
                <a:solidFill>
                  <a:schemeClr val="bg1"/>
                </a:solidFill>
              </a:rPr>
              <a:t>. D. </a:t>
            </a:r>
            <a:r>
              <a:rPr lang="en-GB" sz="1400" i="1" dirty="0" err="1">
                <a:solidFill>
                  <a:schemeClr val="bg1"/>
                </a:solidFill>
              </a:rPr>
              <a:t>Altertums</a:t>
            </a:r>
            <a:r>
              <a:rPr kumimoji="0" lang="en-GB" sz="1400" b="0" i="0" u="none" strike="noStrike" kern="1200" cap="none" spc="0" normalizeH="0" baseline="0" noProof="0" dirty="0">
                <a:ln>
                  <a:noFill/>
                </a:ln>
                <a:solidFill>
                  <a:schemeClr val="bg1"/>
                </a:solidFill>
                <a:effectLst/>
                <a:uLnTx/>
                <a:uFillTx/>
                <a:latin typeface="Arial" panose="020B0604020202020204"/>
                <a:ea typeface="+mn-ea"/>
                <a:cs typeface="+mn-cs"/>
              </a:rPr>
              <a:t> </a:t>
            </a:r>
          </a:p>
        </p:txBody>
      </p:sp>
      <p:pic>
        <p:nvPicPr>
          <p:cNvPr id="31" name="Content Placeholder 7">
            <a:extLst>
              <a:ext uri="{FF2B5EF4-FFF2-40B4-BE49-F238E27FC236}">
                <a16:creationId xmlns:a16="http://schemas.microsoft.com/office/drawing/2014/main" id="{9D630199-DA75-44EA-8FAC-15C36E8C67F7}"/>
              </a:ext>
            </a:extLst>
          </p:cNvPr>
          <p:cNvPicPr>
            <a:picLocks noChangeAspect="1"/>
          </p:cNvPicPr>
          <p:nvPr/>
        </p:nvPicPr>
        <p:blipFill>
          <a:blip r:embed="rId4"/>
          <a:stretch>
            <a:fillRect/>
          </a:stretch>
        </p:blipFill>
        <p:spPr>
          <a:xfrm>
            <a:off x="6097401" y="2758782"/>
            <a:ext cx="3491944" cy="3371893"/>
          </a:xfrm>
          <a:prstGeom prst="rect">
            <a:avLst/>
          </a:prstGeom>
        </p:spPr>
      </p:pic>
    </p:spTree>
    <p:extLst>
      <p:ext uri="{BB962C8B-B14F-4D97-AF65-F5344CB8AC3E}">
        <p14:creationId xmlns:p14="http://schemas.microsoft.com/office/powerpoint/2010/main" val="65158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AA9788D-0F4A-4A07-A042-AA7F2D9767C9}"/>
              </a:ext>
            </a:extLst>
          </p:cNvPr>
          <p:cNvGrpSpPr/>
          <p:nvPr/>
        </p:nvGrpSpPr>
        <p:grpSpPr>
          <a:xfrm>
            <a:off x="576000" y="2070703"/>
            <a:ext cx="10769494" cy="3156442"/>
            <a:chOff x="318783" y="1308703"/>
            <a:chExt cx="10769494" cy="3156442"/>
          </a:xfrm>
        </p:grpSpPr>
        <p:grpSp>
          <p:nvGrpSpPr>
            <p:cNvPr id="42" name="Group 41">
              <a:extLst>
                <a:ext uri="{FF2B5EF4-FFF2-40B4-BE49-F238E27FC236}">
                  <a16:creationId xmlns:a16="http://schemas.microsoft.com/office/drawing/2014/main" id="{D4A50994-5BAE-4218-8F26-0D383FA1BF30}"/>
                </a:ext>
              </a:extLst>
            </p:cNvPr>
            <p:cNvGrpSpPr/>
            <p:nvPr/>
          </p:nvGrpSpPr>
          <p:grpSpPr>
            <a:xfrm>
              <a:off x="318783" y="1308703"/>
              <a:ext cx="10769494" cy="3156442"/>
              <a:chOff x="318783" y="1308703"/>
              <a:chExt cx="10769494" cy="3156442"/>
            </a:xfrm>
          </p:grpSpPr>
          <p:grpSp>
            <p:nvGrpSpPr>
              <p:cNvPr id="30" name="Group 29">
                <a:extLst>
                  <a:ext uri="{FF2B5EF4-FFF2-40B4-BE49-F238E27FC236}">
                    <a16:creationId xmlns:a16="http://schemas.microsoft.com/office/drawing/2014/main" id="{3D4EEA46-FE1E-4863-B5C6-5BA8CAB67C1C}"/>
                  </a:ext>
                </a:extLst>
              </p:cNvPr>
              <p:cNvGrpSpPr/>
              <p:nvPr/>
            </p:nvGrpSpPr>
            <p:grpSpPr>
              <a:xfrm>
                <a:off x="394283" y="1442700"/>
                <a:ext cx="10459576" cy="2426240"/>
                <a:chOff x="394283" y="1442700"/>
                <a:chExt cx="10459576" cy="2426240"/>
              </a:xfrm>
            </p:grpSpPr>
            <p:sp>
              <p:nvSpPr>
                <p:cNvPr id="2" name="Rectangle: Rounded Corners 1">
                  <a:extLst>
                    <a:ext uri="{FF2B5EF4-FFF2-40B4-BE49-F238E27FC236}">
                      <a16:creationId xmlns:a16="http://schemas.microsoft.com/office/drawing/2014/main" id="{26B8CB20-464C-45C9-A1D8-858791C757F7}"/>
                    </a:ext>
                  </a:extLst>
                </p:cNvPr>
                <p:cNvSpPr/>
                <p:nvPr/>
              </p:nvSpPr>
              <p:spPr>
                <a:xfrm>
                  <a:off x="394283" y="2352539"/>
                  <a:ext cx="2205038" cy="60656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dirty="0" err="1">
                      <a:ln>
                        <a:noFill/>
                      </a:ln>
                      <a:solidFill>
                        <a:prstClr val="black"/>
                      </a:solidFill>
                      <a:effectLst/>
                      <a:uLnTx/>
                      <a:uFillTx/>
                      <a:latin typeface="Calibri" panose="020F0502020204030204"/>
                      <a:ea typeface="+mn-ea"/>
                      <a:cs typeface="+mn-cs"/>
                    </a:rPr>
                    <a:t>Population</a:t>
                  </a:r>
                  <a:r>
                    <a:rPr kumimoji="0" lang="nl-NL"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000" b="0" i="0" u="none" strike="noStrike" kern="1200" cap="none" spc="0" normalizeH="0" baseline="0" noProof="0" dirty="0" err="1">
                      <a:ln>
                        <a:noFill/>
                      </a:ln>
                      <a:solidFill>
                        <a:prstClr val="black"/>
                      </a:solidFill>
                      <a:effectLst/>
                      <a:uLnTx/>
                      <a:uFillTx/>
                      <a:latin typeface="Calibri" panose="020F0502020204030204"/>
                      <a:ea typeface="+mn-ea"/>
                      <a:cs typeface="+mn-cs"/>
                    </a:rPr>
                    <a:t>aggregation</a:t>
                  </a:r>
                  <a:endPar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Rounded Corners 2">
                  <a:extLst>
                    <a:ext uri="{FF2B5EF4-FFF2-40B4-BE49-F238E27FC236}">
                      <a16:creationId xmlns:a16="http://schemas.microsoft.com/office/drawing/2014/main" id="{AE69C2D4-6122-4393-9DF6-FB652AE70169}"/>
                    </a:ext>
                  </a:extLst>
                </p:cNvPr>
                <p:cNvSpPr/>
                <p:nvPr/>
              </p:nvSpPr>
              <p:spPr>
                <a:xfrm>
                  <a:off x="3209999" y="2352539"/>
                  <a:ext cx="2205038" cy="60656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dirty="0" err="1">
                      <a:ln>
                        <a:noFill/>
                      </a:ln>
                      <a:solidFill>
                        <a:prstClr val="black"/>
                      </a:solidFill>
                      <a:effectLst/>
                      <a:uLnTx/>
                      <a:uFillTx/>
                      <a:latin typeface="Calibri" panose="020F0502020204030204"/>
                      <a:ea typeface="+mn-ea"/>
                      <a:cs typeface="+mn-cs"/>
                    </a:rPr>
                    <a:t>Energized</a:t>
                  </a:r>
                  <a:r>
                    <a:rPr kumimoji="0" lang="nl-NL"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000" b="0" i="0" u="none" strike="noStrike" kern="1200" cap="none" spc="0" normalizeH="0" baseline="0" noProof="0" dirty="0" err="1">
                      <a:ln>
                        <a:noFill/>
                      </a:ln>
                      <a:solidFill>
                        <a:prstClr val="black"/>
                      </a:solidFill>
                      <a:effectLst/>
                      <a:uLnTx/>
                      <a:uFillTx/>
                      <a:latin typeface="Calibri" panose="020F0502020204030204"/>
                      <a:ea typeface="+mn-ea"/>
                      <a:cs typeface="+mn-cs"/>
                    </a:rPr>
                    <a:t>crowding</a:t>
                  </a:r>
                  <a:endPar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 name="Straight Arrow Connector 3">
                  <a:extLst>
                    <a:ext uri="{FF2B5EF4-FFF2-40B4-BE49-F238E27FC236}">
                      <a16:creationId xmlns:a16="http://schemas.microsoft.com/office/drawing/2014/main" id="{907311D5-64A0-49F6-8155-AB7B7192A3BC}"/>
                    </a:ext>
                  </a:extLst>
                </p:cNvPr>
                <p:cNvCxnSpPr>
                  <a:cxnSpLocks/>
                  <a:stCxn id="2" idx="3"/>
                  <a:endCxn id="3" idx="1"/>
                </p:cNvCxnSpPr>
                <p:nvPr/>
              </p:nvCxnSpPr>
              <p:spPr>
                <a:xfrm>
                  <a:off x="2599321" y="2655820"/>
                  <a:ext cx="610678" cy="0"/>
                </a:xfrm>
                <a:prstGeom prst="straightConnector1">
                  <a:avLst/>
                </a:prstGeom>
                <a:ln w="19050">
                  <a:solidFill>
                    <a:schemeClr val="tx1"/>
                  </a:solidFill>
                  <a:tailEnd type="triangle"/>
                </a:ln>
              </p:spPr>
              <p:style>
                <a:lnRef idx="2">
                  <a:schemeClr val="accent2"/>
                </a:lnRef>
                <a:fillRef idx="0">
                  <a:schemeClr val="accent2"/>
                </a:fillRef>
                <a:effectRef idx="1">
                  <a:schemeClr val="accent2"/>
                </a:effectRef>
                <a:fontRef idx="minor">
                  <a:schemeClr val="tx1"/>
                </a:fontRef>
              </p:style>
            </p:cxnSp>
            <p:sp>
              <p:nvSpPr>
                <p:cNvPr id="8" name="Rectangle: Rounded Corners 7">
                  <a:extLst>
                    <a:ext uri="{FF2B5EF4-FFF2-40B4-BE49-F238E27FC236}">
                      <a16:creationId xmlns:a16="http://schemas.microsoft.com/office/drawing/2014/main" id="{0BF9B860-8FF5-49C4-900E-9C9E94F36831}"/>
                    </a:ext>
                  </a:extLst>
                </p:cNvPr>
                <p:cNvSpPr/>
                <p:nvPr/>
              </p:nvSpPr>
              <p:spPr>
                <a:xfrm>
                  <a:off x="5782070" y="3262380"/>
                  <a:ext cx="2205038" cy="60656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dirty="0" err="1">
                      <a:ln>
                        <a:noFill/>
                      </a:ln>
                      <a:solidFill>
                        <a:prstClr val="black"/>
                      </a:solidFill>
                      <a:effectLst/>
                      <a:uLnTx/>
                      <a:uFillTx/>
                      <a:latin typeface="Calibri" panose="020F0502020204030204"/>
                      <a:ea typeface="+mn-ea"/>
                      <a:cs typeface="+mn-cs"/>
                    </a:rPr>
                    <a:t>Scalar</a:t>
                  </a:r>
                  <a:r>
                    <a:rPr kumimoji="0" lang="nl-NL" sz="2000" b="0" i="0" u="none" strike="noStrike" kern="1200" cap="none" spc="0" normalizeH="0" baseline="0" noProof="0" dirty="0">
                      <a:ln>
                        <a:noFill/>
                      </a:ln>
                      <a:solidFill>
                        <a:prstClr val="black"/>
                      </a:solidFill>
                      <a:effectLst/>
                      <a:uLnTx/>
                      <a:uFillTx/>
                      <a:latin typeface="Calibri" panose="020F0502020204030204"/>
                      <a:ea typeface="+mn-ea"/>
                      <a:cs typeface="+mn-cs"/>
                    </a:rPr>
                    <a:t> stress</a:t>
                  </a:r>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9" name="Straight Arrow Connector 8">
                  <a:extLst>
                    <a:ext uri="{FF2B5EF4-FFF2-40B4-BE49-F238E27FC236}">
                      <a16:creationId xmlns:a16="http://schemas.microsoft.com/office/drawing/2014/main" id="{F9757BCA-B88D-4DDE-9175-0E14749AE877}"/>
                    </a:ext>
                  </a:extLst>
                </p:cNvPr>
                <p:cNvCxnSpPr>
                  <a:cxnSpLocks/>
                  <a:stCxn id="3" idx="3"/>
                  <a:endCxn id="8" idx="0"/>
                </p:cNvCxnSpPr>
                <p:nvPr/>
              </p:nvCxnSpPr>
              <p:spPr>
                <a:xfrm>
                  <a:off x="5415037" y="2655820"/>
                  <a:ext cx="1469552" cy="6065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218A8C8D-2706-4142-BA65-EAF2AB4C4355}"/>
                    </a:ext>
                  </a:extLst>
                </p:cNvPr>
                <p:cNvSpPr/>
                <p:nvPr/>
              </p:nvSpPr>
              <p:spPr>
                <a:xfrm>
                  <a:off x="5782070" y="1442700"/>
                  <a:ext cx="2205038" cy="60656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Calibri" panose="020F0502020204030204"/>
                      <a:ea typeface="+mn-ea"/>
                      <a:cs typeface="+mn-cs"/>
                    </a:rPr>
                    <a:t>Community </a:t>
                  </a:r>
                  <a:r>
                    <a:rPr kumimoji="0" lang="nl-NL" sz="2000" b="0" i="0" u="none" strike="noStrike" kern="1200" cap="none" spc="0" normalizeH="0" baseline="0" noProof="0" dirty="0" err="1">
                      <a:ln>
                        <a:noFill/>
                      </a:ln>
                      <a:solidFill>
                        <a:prstClr val="black"/>
                      </a:solidFill>
                      <a:effectLst/>
                      <a:uLnTx/>
                      <a:uFillTx/>
                      <a:latin typeface="Calibri" panose="020F0502020204030204"/>
                      <a:ea typeface="+mn-ea"/>
                      <a:cs typeface="+mn-cs"/>
                    </a:rPr>
                    <a:t>formation</a:t>
                  </a:r>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1" name="Straight Arrow Connector 10">
                  <a:extLst>
                    <a:ext uri="{FF2B5EF4-FFF2-40B4-BE49-F238E27FC236}">
                      <a16:creationId xmlns:a16="http://schemas.microsoft.com/office/drawing/2014/main" id="{E203D678-A393-4C1D-8169-38BACE515516}"/>
                    </a:ext>
                  </a:extLst>
                </p:cNvPr>
                <p:cNvCxnSpPr>
                  <a:cxnSpLocks/>
                  <a:stCxn id="3" idx="3"/>
                  <a:endCxn id="10" idx="2"/>
                </p:cNvCxnSpPr>
                <p:nvPr/>
              </p:nvCxnSpPr>
              <p:spPr>
                <a:xfrm flipV="1">
                  <a:off x="5415037" y="2049260"/>
                  <a:ext cx="1469552" cy="6065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0AF163E-52C4-46F1-9742-61CFCD033BBF}"/>
                    </a:ext>
                  </a:extLst>
                </p:cNvPr>
                <p:cNvCxnSpPr>
                  <a:cxnSpLocks/>
                  <a:stCxn id="8" idx="3"/>
                  <a:endCxn id="20" idx="1"/>
                </p:cNvCxnSpPr>
                <p:nvPr/>
              </p:nvCxnSpPr>
              <p:spPr>
                <a:xfrm>
                  <a:off x="7987108" y="3565660"/>
                  <a:ext cx="66171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9F5400EE-7D35-4AA2-B60F-34B8A5B186FF}"/>
                    </a:ext>
                  </a:extLst>
                </p:cNvPr>
                <p:cNvSpPr/>
                <p:nvPr/>
              </p:nvSpPr>
              <p:spPr>
                <a:xfrm>
                  <a:off x="8648821" y="3262380"/>
                  <a:ext cx="2205038" cy="60656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Calibri" panose="020F0502020204030204"/>
                      <a:ea typeface="+mn-ea"/>
                      <a:cs typeface="+mn-cs"/>
                    </a:rPr>
                    <a:t>Community </a:t>
                  </a:r>
                  <a:r>
                    <a:rPr kumimoji="0" lang="nl-NL" sz="2000" b="0" i="0" u="none" strike="noStrike" kern="1200" cap="none" spc="0" normalizeH="0" baseline="0" noProof="0" dirty="0" err="1">
                      <a:ln>
                        <a:noFill/>
                      </a:ln>
                      <a:solidFill>
                        <a:prstClr val="black"/>
                      </a:solidFill>
                      <a:effectLst/>
                      <a:uLnTx/>
                      <a:uFillTx/>
                      <a:latin typeface="Calibri" panose="020F0502020204030204"/>
                      <a:ea typeface="+mn-ea"/>
                      <a:cs typeface="+mn-cs"/>
                    </a:rPr>
                    <a:t>fission</a:t>
                  </a:r>
                  <a:endPar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2" name="Straight Arrow Connector 21">
                  <a:extLst>
                    <a:ext uri="{FF2B5EF4-FFF2-40B4-BE49-F238E27FC236}">
                      <a16:creationId xmlns:a16="http://schemas.microsoft.com/office/drawing/2014/main" id="{37D0DAB8-765D-4006-A26F-CDF00A90EF6E}"/>
                    </a:ext>
                  </a:extLst>
                </p:cNvPr>
                <p:cNvCxnSpPr>
                  <a:cxnSpLocks/>
                  <a:endCxn id="23" idx="1"/>
                </p:cNvCxnSpPr>
                <p:nvPr/>
              </p:nvCxnSpPr>
              <p:spPr>
                <a:xfrm>
                  <a:off x="7987108" y="1745980"/>
                  <a:ext cx="66171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B2F056E2-B9E4-420E-81AF-A702BB79C77C}"/>
                    </a:ext>
                  </a:extLst>
                </p:cNvPr>
                <p:cNvSpPr/>
                <p:nvPr/>
              </p:nvSpPr>
              <p:spPr>
                <a:xfrm>
                  <a:off x="8648821" y="1442700"/>
                  <a:ext cx="2205038" cy="60656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Calibri" panose="020F0502020204030204"/>
                      <a:ea typeface="+mn-ea"/>
                      <a:cs typeface="+mn-cs"/>
                    </a:rPr>
                    <a:t>Central </a:t>
                  </a:r>
                  <a:r>
                    <a:rPr kumimoji="0" lang="nl-NL" sz="2000" b="0" i="0" u="none" strike="noStrike" kern="1200" cap="none" spc="0" normalizeH="0" baseline="0" noProof="0" dirty="0" err="1">
                      <a:ln>
                        <a:noFill/>
                      </a:ln>
                      <a:solidFill>
                        <a:prstClr val="black"/>
                      </a:solidFill>
                      <a:effectLst/>
                      <a:uLnTx/>
                      <a:uFillTx/>
                      <a:latin typeface="Calibri" panose="020F0502020204030204"/>
                      <a:ea typeface="+mn-ea"/>
                      <a:cs typeface="+mn-cs"/>
                    </a:rPr>
                    <a:t>place</a:t>
                  </a:r>
                  <a:r>
                    <a:rPr kumimoji="0" lang="nl-NL"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000" b="0" i="0" u="none" strike="noStrike" kern="1200" cap="none" spc="0" normalizeH="0" baseline="0" noProof="0" dirty="0" err="1">
                      <a:ln>
                        <a:noFill/>
                      </a:ln>
                      <a:solidFill>
                        <a:prstClr val="black"/>
                      </a:solidFill>
                      <a:effectLst/>
                      <a:uLnTx/>
                      <a:uFillTx/>
                      <a:latin typeface="Calibri" panose="020F0502020204030204"/>
                      <a:ea typeface="+mn-ea"/>
                      <a:cs typeface="+mn-cs"/>
                    </a:rPr>
                    <a:t>formation</a:t>
                  </a:r>
                  <a:endPar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8" name="Connector: Elbow 27">
                  <a:extLst>
                    <a:ext uri="{FF2B5EF4-FFF2-40B4-BE49-F238E27FC236}">
                      <a16:creationId xmlns:a16="http://schemas.microsoft.com/office/drawing/2014/main" id="{EC570F49-74E9-4F41-A802-969A1897E7F9}"/>
                    </a:ext>
                  </a:extLst>
                </p:cNvPr>
                <p:cNvCxnSpPr>
                  <a:stCxn id="23" idx="3"/>
                  <a:endCxn id="2" idx="0"/>
                </p:cNvCxnSpPr>
                <p:nvPr/>
              </p:nvCxnSpPr>
              <p:spPr>
                <a:xfrm flipH="1">
                  <a:off x="1496802" y="1745980"/>
                  <a:ext cx="9357057" cy="606559"/>
                </a:xfrm>
                <a:prstGeom prst="bentConnector4">
                  <a:avLst>
                    <a:gd name="adj1" fmla="val -2443"/>
                    <a:gd name="adj2" fmla="val -8958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4DBE4AAD-0043-4C29-8395-5C8450880172}"/>
                  </a:ext>
                </a:extLst>
              </p:cNvPr>
              <p:cNvSpPr/>
              <p:nvPr/>
            </p:nvSpPr>
            <p:spPr>
              <a:xfrm>
                <a:off x="318783" y="1308703"/>
                <a:ext cx="7860484" cy="2759958"/>
              </a:xfrm>
              <a:prstGeom prst="rect">
                <a:avLst/>
              </a:pr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F01222DE-31C4-41E3-BDD8-D2A3D0D46EE6}"/>
                  </a:ext>
                </a:extLst>
              </p:cNvPr>
              <p:cNvSpPr/>
              <p:nvPr/>
            </p:nvSpPr>
            <p:spPr>
              <a:xfrm>
                <a:off x="8394937" y="1308703"/>
                <a:ext cx="2572071" cy="2759958"/>
              </a:xfrm>
              <a:prstGeom prst="rect">
                <a:avLst/>
              </a:pr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E98253F8-AC5E-42CE-9FF3-B1727C1661F9}"/>
                  </a:ext>
                </a:extLst>
              </p:cNvPr>
              <p:cNvSpPr txBox="1"/>
              <p:nvPr/>
            </p:nvSpPr>
            <p:spPr>
              <a:xfrm>
                <a:off x="3179854" y="4095813"/>
                <a:ext cx="26843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b="0" i="1" u="none" strike="noStrike" kern="1200" cap="none" spc="0" normalizeH="0" baseline="0" noProof="0" dirty="0">
                    <a:ln>
                      <a:noFill/>
                    </a:ln>
                    <a:solidFill>
                      <a:prstClr val="black"/>
                    </a:solidFill>
                    <a:effectLst/>
                    <a:uLnTx/>
                    <a:uFillTx/>
                    <a:latin typeface="Calibri" panose="020F0502020204030204"/>
                    <a:ea typeface="+mn-ea"/>
                    <a:cs typeface="+mn-cs"/>
                  </a:rPr>
                  <a:t>Intra-community </a:t>
                </a:r>
                <a:r>
                  <a:rPr kumimoji="0" lang="nl-NL" b="0" i="1" u="none" strike="noStrike" kern="1200" cap="none" spc="0" normalizeH="0" baseline="0" noProof="0" dirty="0" err="1">
                    <a:ln>
                      <a:noFill/>
                    </a:ln>
                    <a:solidFill>
                      <a:prstClr val="black"/>
                    </a:solidFill>
                    <a:effectLst/>
                    <a:uLnTx/>
                    <a:uFillTx/>
                    <a:latin typeface="Calibri" panose="020F0502020204030204"/>
                    <a:ea typeface="+mn-ea"/>
                    <a:cs typeface="+mn-cs"/>
                  </a:rPr>
                  <a:t>dynamics</a:t>
                </a:r>
                <a:endParaRPr kumimoji="0" lang="en-GB"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3E8DECA6-E750-45B5-94F1-C584B155714E}"/>
                  </a:ext>
                </a:extLst>
              </p:cNvPr>
              <p:cNvSpPr txBox="1"/>
              <p:nvPr/>
            </p:nvSpPr>
            <p:spPr>
              <a:xfrm>
                <a:off x="8414403" y="4095813"/>
                <a:ext cx="26738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b="0" i="1" u="none" strike="noStrike" kern="1200" cap="none" spc="0" normalizeH="0" baseline="0" noProof="0" dirty="0" err="1">
                    <a:ln>
                      <a:noFill/>
                    </a:ln>
                    <a:solidFill>
                      <a:prstClr val="black"/>
                    </a:solidFill>
                    <a:effectLst/>
                    <a:uLnTx/>
                    <a:uFillTx/>
                    <a:latin typeface="Calibri" panose="020F0502020204030204"/>
                    <a:ea typeface="+mn-ea"/>
                    <a:cs typeface="+mn-cs"/>
                  </a:rPr>
                  <a:t>Inter</a:t>
                </a:r>
                <a:r>
                  <a:rPr kumimoji="0" lang="nl-NL" b="0" i="1" u="none" strike="noStrike" kern="1200" cap="none" spc="0" normalizeH="0" baseline="0" noProof="0" dirty="0">
                    <a:ln>
                      <a:noFill/>
                    </a:ln>
                    <a:solidFill>
                      <a:prstClr val="black"/>
                    </a:solidFill>
                    <a:effectLst/>
                    <a:uLnTx/>
                    <a:uFillTx/>
                    <a:latin typeface="Calibri" panose="020F0502020204030204"/>
                    <a:ea typeface="+mn-ea"/>
                    <a:cs typeface="+mn-cs"/>
                  </a:rPr>
                  <a:t>-community </a:t>
                </a:r>
                <a:r>
                  <a:rPr kumimoji="0" lang="nl-NL" b="0" i="1" u="none" strike="noStrike" kern="1200" cap="none" spc="0" normalizeH="0" baseline="0" noProof="0" dirty="0" err="1">
                    <a:ln>
                      <a:noFill/>
                    </a:ln>
                    <a:solidFill>
                      <a:prstClr val="black"/>
                    </a:solidFill>
                    <a:effectLst/>
                    <a:uLnTx/>
                    <a:uFillTx/>
                    <a:latin typeface="Calibri" panose="020F0502020204030204"/>
                    <a:ea typeface="+mn-ea"/>
                    <a:cs typeface="+mn-cs"/>
                  </a:rPr>
                  <a:t>dynamics</a:t>
                </a:r>
                <a:endParaRPr kumimoji="0" lang="en-GB"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36" name="Straight Arrow Connector 35">
                <a:extLst>
                  <a:ext uri="{FF2B5EF4-FFF2-40B4-BE49-F238E27FC236}">
                    <a16:creationId xmlns:a16="http://schemas.microsoft.com/office/drawing/2014/main" id="{2822A869-3C3C-472B-89F7-0304487DF895}"/>
                  </a:ext>
                </a:extLst>
              </p:cNvPr>
              <p:cNvCxnSpPr>
                <a:cxnSpLocks/>
                <a:stCxn id="10" idx="3"/>
                <a:endCxn id="37" idx="1"/>
              </p:cNvCxnSpPr>
              <p:nvPr/>
            </p:nvCxnSpPr>
            <p:spPr>
              <a:xfrm>
                <a:off x="7987108" y="1745980"/>
                <a:ext cx="661713" cy="9098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677ABB88-12DD-4768-A62E-81DAC9DBCC5F}"/>
                  </a:ext>
                </a:extLst>
              </p:cNvPr>
              <p:cNvSpPr/>
              <p:nvPr/>
            </p:nvSpPr>
            <p:spPr>
              <a:xfrm>
                <a:off x="8648821" y="2352539"/>
                <a:ext cx="2205038" cy="60656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Calibri" panose="020F0502020204030204"/>
                    <a:ea typeface="+mn-ea"/>
                    <a:cs typeface="+mn-cs"/>
                  </a:rPr>
                  <a:t>Community </a:t>
                </a:r>
                <a:r>
                  <a:rPr kumimoji="0" lang="nl-NL" sz="2000" b="0" i="0" u="none" strike="noStrike" kern="1200" cap="none" spc="0" normalizeH="0" baseline="0" noProof="0" dirty="0" err="1">
                    <a:ln>
                      <a:noFill/>
                    </a:ln>
                    <a:solidFill>
                      <a:prstClr val="black"/>
                    </a:solidFill>
                    <a:effectLst/>
                    <a:uLnTx/>
                    <a:uFillTx/>
                    <a:latin typeface="Calibri" panose="020F0502020204030204"/>
                    <a:ea typeface="+mn-ea"/>
                    <a:cs typeface="+mn-cs"/>
                  </a:rPr>
                  <a:t>fusion</a:t>
                </a:r>
                <a:endPar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6" name="Straight Arrow Connector 5">
              <a:extLst>
                <a:ext uri="{FF2B5EF4-FFF2-40B4-BE49-F238E27FC236}">
                  <a16:creationId xmlns:a16="http://schemas.microsoft.com/office/drawing/2014/main" id="{D4003D86-24AE-43BF-9EC8-83FA963F109A}"/>
                </a:ext>
              </a:extLst>
            </p:cNvPr>
            <p:cNvCxnSpPr>
              <a:stCxn id="37" idx="0"/>
              <a:endCxn id="23" idx="2"/>
            </p:cNvCxnSpPr>
            <p:nvPr/>
          </p:nvCxnSpPr>
          <p:spPr>
            <a:xfrm flipV="1">
              <a:off x="9751340" y="2049260"/>
              <a:ext cx="0" cy="3032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Title 12">
            <a:extLst>
              <a:ext uri="{FF2B5EF4-FFF2-40B4-BE49-F238E27FC236}">
                <a16:creationId xmlns:a16="http://schemas.microsoft.com/office/drawing/2014/main" id="{E15FB71C-DB9E-41FE-BD24-B829EA1D99E9}"/>
              </a:ext>
            </a:extLst>
          </p:cNvPr>
          <p:cNvSpPr>
            <a:spLocks noGrp="1"/>
          </p:cNvSpPr>
          <p:nvPr>
            <p:ph type="title"/>
          </p:nvPr>
        </p:nvSpPr>
        <p:spPr/>
        <p:txBody>
          <a:bodyPr>
            <a:normAutofit fontScale="90000"/>
          </a:bodyPr>
          <a:lstStyle/>
          <a:p>
            <a:r>
              <a:rPr lang="nl-NL" dirty="0" err="1"/>
              <a:t>Conclusion</a:t>
            </a:r>
            <a:r>
              <a:rPr lang="nl-NL" dirty="0"/>
              <a:t>: Model of </a:t>
            </a:r>
            <a:r>
              <a:rPr lang="nl-NL" dirty="0" err="1"/>
              <a:t>social</a:t>
            </a:r>
            <a:r>
              <a:rPr lang="nl-NL" dirty="0"/>
              <a:t> </a:t>
            </a:r>
            <a:r>
              <a:rPr lang="nl-NL" dirty="0" err="1"/>
              <a:t>complexity</a:t>
            </a:r>
            <a:r>
              <a:rPr lang="nl-NL" dirty="0"/>
              <a:t> </a:t>
            </a:r>
            <a:r>
              <a:rPr lang="nl-NL" dirty="0" err="1"/>
              <a:t>trajectories</a:t>
            </a:r>
            <a:endParaRPr lang="en-GB" dirty="0"/>
          </a:p>
        </p:txBody>
      </p:sp>
      <p:sp>
        <p:nvSpPr>
          <p:cNvPr id="5" name="TextBox 4">
            <a:extLst>
              <a:ext uri="{FF2B5EF4-FFF2-40B4-BE49-F238E27FC236}">
                <a16:creationId xmlns:a16="http://schemas.microsoft.com/office/drawing/2014/main" id="{0BE46604-0152-4C2A-9628-7560F779014C}"/>
              </a:ext>
            </a:extLst>
          </p:cNvPr>
          <p:cNvSpPr txBox="1"/>
          <p:nvPr/>
        </p:nvSpPr>
        <p:spPr>
          <a:xfrm>
            <a:off x="-59980" y="6243984"/>
            <a:ext cx="11032828" cy="338554"/>
          </a:xfrm>
          <a:prstGeom prst="rect">
            <a:avLst/>
          </a:prstGeom>
          <a:noFill/>
        </p:spPr>
        <p:txBody>
          <a:bodyPr wrap="none" rtlCol="0">
            <a:spAutoFit/>
          </a:bodyPr>
          <a:lstStyle/>
          <a:p>
            <a:r>
              <a:rPr lang="nl-NL" sz="1600" dirty="0">
                <a:solidFill>
                  <a:schemeClr val="bg1"/>
                </a:solidFill>
              </a:rPr>
              <a:t>Daems, D. (</a:t>
            </a:r>
            <a:r>
              <a:rPr lang="nl-NL" sz="1600" dirty="0" err="1">
                <a:solidFill>
                  <a:schemeClr val="bg1"/>
                </a:solidFill>
              </a:rPr>
              <a:t>Forthcoming</a:t>
            </a:r>
            <a:r>
              <a:rPr lang="nl-NL" sz="1600" dirty="0">
                <a:solidFill>
                  <a:schemeClr val="bg1"/>
                </a:solidFill>
              </a:rPr>
              <a:t>) </a:t>
            </a:r>
            <a:r>
              <a:rPr lang="nl-NL" sz="1600" i="1" dirty="0" err="1">
                <a:solidFill>
                  <a:schemeClr val="bg1"/>
                </a:solidFill>
              </a:rPr>
              <a:t>Social</a:t>
            </a:r>
            <a:r>
              <a:rPr lang="nl-NL" sz="1600" i="1" dirty="0">
                <a:solidFill>
                  <a:schemeClr val="bg1"/>
                </a:solidFill>
              </a:rPr>
              <a:t> </a:t>
            </a:r>
            <a:r>
              <a:rPr lang="nl-NL" sz="1600" i="1" dirty="0" err="1">
                <a:solidFill>
                  <a:schemeClr val="bg1"/>
                </a:solidFill>
              </a:rPr>
              <a:t>Complexity</a:t>
            </a:r>
            <a:r>
              <a:rPr lang="nl-NL" sz="1600" i="1" dirty="0">
                <a:solidFill>
                  <a:schemeClr val="bg1"/>
                </a:solidFill>
              </a:rPr>
              <a:t> </a:t>
            </a:r>
            <a:r>
              <a:rPr lang="nl-NL" sz="1600" i="1" dirty="0" err="1">
                <a:solidFill>
                  <a:schemeClr val="bg1"/>
                </a:solidFill>
              </a:rPr>
              <a:t>and</a:t>
            </a:r>
            <a:r>
              <a:rPr lang="nl-NL" sz="1600" i="1" dirty="0">
                <a:solidFill>
                  <a:schemeClr val="bg1"/>
                </a:solidFill>
              </a:rPr>
              <a:t> Complex Systems in </a:t>
            </a:r>
            <a:r>
              <a:rPr lang="nl-NL" sz="1600" i="1" dirty="0" err="1">
                <a:solidFill>
                  <a:schemeClr val="bg1"/>
                </a:solidFill>
              </a:rPr>
              <a:t>Archaeology</a:t>
            </a:r>
            <a:r>
              <a:rPr lang="nl-NL" sz="1600" dirty="0">
                <a:solidFill>
                  <a:schemeClr val="bg1"/>
                </a:solidFill>
              </a:rPr>
              <a:t>. </a:t>
            </a:r>
            <a:r>
              <a:rPr lang="nl-NL" sz="1600" dirty="0" err="1">
                <a:solidFill>
                  <a:schemeClr val="bg1"/>
                </a:solidFill>
              </a:rPr>
              <a:t>Routledge</a:t>
            </a:r>
            <a:r>
              <a:rPr lang="nl-NL" sz="1600" dirty="0">
                <a:solidFill>
                  <a:schemeClr val="bg1"/>
                </a:solidFill>
              </a:rPr>
              <a:t> (</a:t>
            </a:r>
            <a:r>
              <a:rPr lang="nl-NL" sz="1600" dirty="0" err="1">
                <a:solidFill>
                  <a:schemeClr val="bg1"/>
                </a:solidFill>
              </a:rPr>
              <a:t>to</a:t>
            </a:r>
            <a:r>
              <a:rPr lang="nl-NL" sz="1600" dirty="0">
                <a:solidFill>
                  <a:schemeClr val="bg1"/>
                </a:solidFill>
              </a:rPr>
              <a:t> </a:t>
            </a:r>
            <a:r>
              <a:rPr lang="nl-NL" sz="1600" dirty="0" err="1">
                <a:solidFill>
                  <a:schemeClr val="bg1"/>
                </a:solidFill>
              </a:rPr>
              <a:t>be</a:t>
            </a:r>
            <a:r>
              <a:rPr lang="nl-NL" sz="1600" dirty="0">
                <a:solidFill>
                  <a:schemeClr val="bg1"/>
                </a:solidFill>
              </a:rPr>
              <a:t> </a:t>
            </a:r>
            <a:r>
              <a:rPr lang="nl-NL" sz="1600" dirty="0" err="1">
                <a:solidFill>
                  <a:schemeClr val="bg1"/>
                </a:solidFill>
              </a:rPr>
              <a:t>published</a:t>
            </a:r>
            <a:r>
              <a:rPr lang="nl-NL" sz="1600" dirty="0">
                <a:solidFill>
                  <a:schemeClr val="bg1"/>
                </a:solidFill>
              </a:rPr>
              <a:t> in 2020).</a:t>
            </a:r>
            <a:endParaRPr lang="en-GB" sz="1600" dirty="0">
              <a:solidFill>
                <a:schemeClr val="bg1"/>
              </a:solidFill>
            </a:endParaRPr>
          </a:p>
        </p:txBody>
      </p:sp>
    </p:spTree>
    <p:extLst>
      <p:ext uri="{BB962C8B-B14F-4D97-AF65-F5344CB8AC3E}">
        <p14:creationId xmlns:p14="http://schemas.microsoft.com/office/powerpoint/2010/main" val="1655362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A3D6AE-EF78-4B62-99CB-1C4AE1ACB3AC}"/>
              </a:ext>
            </a:extLst>
          </p:cNvPr>
          <p:cNvSpPr>
            <a:spLocks noGrp="1"/>
          </p:cNvSpPr>
          <p:nvPr>
            <p:ph type="title"/>
          </p:nvPr>
        </p:nvSpPr>
        <p:spPr>
          <a:xfrm>
            <a:off x="576103" y="1445708"/>
            <a:ext cx="11039793" cy="5184424"/>
          </a:xfrm>
        </p:spPr>
        <p:txBody>
          <a:bodyPr/>
          <a:lstStyle/>
          <a:p>
            <a:r>
              <a:rPr lang="nl-NL" dirty="0" err="1"/>
              <a:t>Thank</a:t>
            </a:r>
            <a:r>
              <a:rPr lang="nl-NL" dirty="0"/>
              <a:t> </a:t>
            </a:r>
            <a:r>
              <a:rPr lang="nl-NL" dirty="0" err="1"/>
              <a:t>you</a:t>
            </a:r>
            <a:r>
              <a:rPr lang="nl-NL" dirty="0"/>
              <a:t> </a:t>
            </a:r>
            <a:r>
              <a:rPr lang="nl-NL" dirty="0" err="1"/>
              <a:t>for</a:t>
            </a:r>
            <a:r>
              <a:rPr lang="nl-NL" dirty="0"/>
              <a:t> </a:t>
            </a:r>
            <a:r>
              <a:rPr lang="nl-NL" dirty="0" err="1"/>
              <a:t>your</a:t>
            </a:r>
            <a:r>
              <a:rPr lang="nl-NL" dirty="0"/>
              <a:t> attention!</a:t>
            </a:r>
            <a:br>
              <a:rPr lang="nl-NL" dirty="0"/>
            </a:br>
            <a:br>
              <a:rPr lang="nl-NL" dirty="0"/>
            </a:br>
            <a:r>
              <a:rPr lang="en-GB" sz="3200" dirty="0"/>
              <a:t>Dries Daems</a:t>
            </a:r>
            <a:br>
              <a:rPr lang="en-GB" sz="3200" dirty="0"/>
            </a:br>
            <a:r>
              <a:rPr lang="en-GB" sz="3200" dirty="0"/>
              <a:t>University of Leuven</a:t>
            </a:r>
            <a:br>
              <a:rPr lang="en-GB" sz="3200" dirty="0"/>
            </a:br>
            <a:r>
              <a:rPr lang="en-GB" sz="3200" dirty="0"/>
              <a:t>dries.daems@kuleuven.be</a:t>
            </a:r>
            <a:br>
              <a:rPr lang="en-GB" sz="3200" dirty="0"/>
            </a:br>
            <a:r>
              <a:rPr lang="en-GB" sz="3200" dirty="0"/>
              <a:t>@</a:t>
            </a:r>
            <a:r>
              <a:rPr lang="en-GB" sz="3200" dirty="0" err="1"/>
              <a:t>DriesDaems</a:t>
            </a:r>
            <a:br>
              <a:rPr lang="en-GB" sz="3600" dirty="0"/>
            </a:br>
            <a:endParaRPr lang="en-GB" dirty="0"/>
          </a:p>
        </p:txBody>
      </p:sp>
    </p:spTree>
    <p:extLst>
      <p:ext uri="{BB962C8B-B14F-4D97-AF65-F5344CB8AC3E}">
        <p14:creationId xmlns:p14="http://schemas.microsoft.com/office/powerpoint/2010/main" val="42178655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1E643C5-04CA-4ABE-85E1-2AF09F0CD630}"/>
              </a:ext>
            </a:extLst>
          </p:cNvPr>
          <p:cNvPicPr>
            <a:picLocks noChangeAspect="1"/>
          </p:cNvPicPr>
          <p:nvPr/>
        </p:nvPicPr>
        <p:blipFill>
          <a:blip r:embed="rId2"/>
          <a:stretch>
            <a:fillRect/>
          </a:stretch>
        </p:blipFill>
        <p:spPr>
          <a:xfrm>
            <a:off x="0" y="0"/>
            <a:ext cx="12192000" cy="3780465"/>
          </a:xfrm>
          <a:prstGeom prst="rect">
            <a:avLst/>
          </a:prstGeom>
        </p:spPr>
      </p:pic>
      <p:sp>
        <p:nvSpPr>
          <p:cNvPr id="12" name="Rectangle 11">
            <a:extLst>
              <a:ext uri="{FF2B5EF4-FFF2-40B4-BE49-F238E27FC236}">
                <a16:creationId xmlns:a16="http://schemas.microsoft.com/office/drawing/2014/main" id="{B0193A46-4D31-49A9-A442-684D1C48CF63}"/>
              </a:ext>
            </a:extLst>
          </p:cNvPr>
          <p:cNvSpPr/>
          <p:nvPr/>
        </p:nvSpPr>
        <p:spPr>
          <a:xfrm>
            <a:off x="291975" y="3780465"/>
            <a:ext cx="11249025" cy="3108543"/>
          </a:xfrm>
          <a:prstGeom prst="rect">
            <a:avLst/>
          </a:prstGeom>
        </p:spPr>
        <p:txBody>
          <a:bodyPr wrap="square">
            <a:spAutoFit/>
          </a:bodyPr>
          <a:lstStyle/>
          <a:p>
            <a:r>
              <a:rPr lang="en-GB" sz="1400" dirty="0"/>
              <a:t>Argument:</a:t>
            </a:r>
          </a:p>
          <a:p>
            <a:r>
              <a:rPr lang="en-GB" sz="1400" dirty="0"/>
              <a:t>Wealth disparities generally increased with the domestication of plants and animals and with increased socio-political scale, using Gini coefficients computed over the single consistent proxy of house-size distributions. But: unexpected differences in the responses of societies to these factors in North America and Mesoamerica, and in Eurasia, due to the greater availability of large mammals that could be domesticated, because they allowed more profitable agricultural </a:t>
            </a:r>
            <a:r>
              <a:rPr lang="en-GB" sz="1400" dirty="0" err="1"/>
              <a:t>extensification</a:t>
            </a:r>
            <a:r>
              <a:rPr lang="en-GB" sz="1400" dirty="0"/>
              <a:t>, and also eventually led to the development of a mounted warrior elite able to expand polities (political units that cohere via identity, ability to mobilize resources, or governance) to sizes that were not possible in North America and Mesoamerica</a:t>
            </a:r>
          </a:p>
          <a:p>
            <a:pPr marL="285750" indent="-285750">
              <a:buFont typeface="Wingdings" panose="05000000000000000000" pitchFamily="2" charset="2"/>
              <a:buChar char="à"/>
            </a:pPr>
            <a:r>
              <a:rPr lang="en-GB" sz="1400" b="1" dirty="0">
                <a:sym typeface="Wingdings" panose="05000000000000000000" pitchFamily="2" charset="2"/>
              </a:rPr>
              <a:t>Different pathways of development starting from different initial conditions + positive feedback loops</a:t>
            </a:r>
          </a:p>
          <a:p>
            <a:pPr marL="742950" lvl="1" indent="-285750">
              <a:buFont typeface="Wingdings" panose="05000000000000000000" pitchFamily="2" charset="2"/>
              <a:buChar char="à"/>
            </a:pPr>
            <a:r>
              <a:rPr lang="en-GB" sz="1400" b="1" dirty="0">
                <a:sym typeface="Wingdings" panose="05000000000000000000" pitchFamily="2" charset="2"/>
              </a:rPr>
              <a:t>Availability of large animals for domestication  multiplier for human labour  agricultural </a:t>
            </a:r>
            <a:r>
              <a:rPr lang="en-GB" sz="1400" b="1" dirty="0" err="1">
                <a:sym typeface="Wingdings" panose="05000000000000000000" pitchFamily="2" charset="2"/>
              </a:rPr>
              <a:t>extensification</a:t>
            </a:r>
            <a:r>
              <a:rPr lang="en-GB" sz="1400" b="1" dirty="0">
                <a:sym typeface="Wingdings" panose="05000000000000000000" pitchFamily="2" charset="2"/>
              </a:rPr>
              <a:t> beyond needs of households  exacerbation of initial socio-economic inequality (richer households better able to maintain drat animals)  1) higher production + income from renting out animals; 2) increased agricultural surpluses  1) higher maximal attainable inequality; 2) extended land ownership; 3) mounted warrior elite  larger political-military expansion  state formation</a:t>
            </a:r>
          </a:p>
          <a:p>
            <a:pPr marL="285750" indent="-285750">
              <a:buFont typeface="Wingdings" panose="05000000000000000000" pitchFamily="2" charset="2"/>
              <a:buChar char="à"/>
            </a:pPr>
            <a:r>
              <a:rPr lang="en-GB" sz="1400" b="1" dirty="0">
                <a:sym typeface="Wingdings" panose="05000000000000000000" pitchFamily="2" charset="2"/>
              </a:rPr>
              <a:t>On a micro-scale: Saga vs. </a:t>
            </a:r>
            <a:r>
              <a:rPr lang="en-GB" sz="1400" b="1" dirty="0" err="1">
                <a:sym typeface="Wingdings" panose="05000000000000000000" pitchFamily="2" charset="2"/>
              </a:rPr>
              <a:t>Düzen</a:t>
            </a:r>
            <a:r>
              <a:rPr lang="en-GB" sz="1400" b="1" dirty="0">
                <a:sym typeface="Wingdings" panose="05000000000000000000" pitchFamily="2" charset="2"/>
              </a:rPr>
              <a:t>!</a:t>
            </a:r>
            <a:endParaRPr lang="en-GB" sz="1400" b="1" dirty="0"/>
          </a:p>
        </p:txBody>
      </p:sp>
    </p:spTree>
    <p:extLst>
      <p:ext uri="{BB962C8B-B14F-4D97-AF65-F5344CB8AC3E}">
        <p14:creationId xmlns:p14="http://schemas.microsoft.com/office/powerpoint/2010/main" val="2099776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F2A215-41E3-427D-8A26-D4840DAC9BA0}"/>
              </a:ext>
            </a:extLst>
          </p:cNvPr>
          <p:cNvPicPr>
            <a:picLocks noChangeAspect="1"/>
          </p:cNvPicPr>
          <p:nvPr/>
        </p:nvPicPr>
        <p:blipFill>
          <a:blip r:embed="rId3"/>
          <a:stretch>
            <a:fillRect/>
          </a:stretch>
        </p:blipFill>
        <p:spPr>
          <a:xfrm>
            <a:off x="0" y="0"/>
            <a:ext cx="8191500" cy="6105525"/>
          </a:xfrm>
          <a:prstGeom prst="rect">
            <a:avLst/>
          </a:prstGeom>
        </p:spPr>
      </p:pic>
      <p:sp>
        <p:nvSpPr>
          <p:cNvPr id="5" name="Rectangle 4">
            <a:extLst>
              <a:ext uri="{FF2B5EF4-FFF2-40B4-BE49-F238E27FC236}">
                <a16:creationId xmlns:a16="http://schemas.microsoft.com/office/drawing/2014/main" id="{4D1E56A8-10FE-499D-A135-EDAFD85F0F63}"/>
              </a:ext>
            </a:extLst>
          </p:cNvPr>
          <p:cNvSpPr/>
          <p:nvPr/>
        </p:nvSpPr>
        <p:spPr>
          <a:xfrm>
            <a:off x="8305800" y="0"/>
            <a:ext cx="3486150" cy="6986528"/>
          </a:xfrm>
          <a:prstGeom prst="rect">
            <a:avLst/>
          </a:prstGeom>
        </p:spPr>
        <p:txBody>
          <a:bodyPr wrap="square">
            <a:spAutoFit/>
          </a:bodyPr>
          <a:lstStyle/>
          <a:p>
            <a:r>
              <a:rPr lang="en-GB" dirty="0"/>
              <a:t>Transformation of farming from a labour-limited form to a land-limited form facilitated the emergence of substantial and sustained wealth inequalities in many ancient agricultural societies.</a:t>
            </a:r>
          </a:p>
          <a:p>
            <a:pPr marL="285750" indent="-285750">
              <a:buFontTx/>
              <a:buChar char="-"/>
            </a:pPr>
            <a:r>
              <a:rPr lang="en-GB" sz="1600" dirty="0"/>
              <a:t>Clumped-resources logic to demonstrate how a transformation of farming could support the novel emergence of elevated levels of inequality</a:t>
            </a:r>
          </a:p>
          <a:p>
            <a:pPr marL="285750" indent="-285750">
              <a:buFontTx/>
              <a:buChar char="-"/>
            </a:pPr>
            <a:r>
              <a:rPr lang="en-GB" sz="1600" dirty="0"/>
              <a:t>different possibilities for accumulating, storing and transmitting wealth across generations</a:t>
            </a:r>
          </a:p>
          <a:p>
            <a:pPr marL="285750" indent="-285750">
              <a:buFontTx/>
              <a:buChar char="-"/>
            </a:pPr>
            <a:r>
              <a:rPr lang="en-GB" sz="1600" dirty="0"/>
              <a:t>By substantially increasing the productivity of land and animals, food production made land and other concentrated, defensible forms of wealth far more common than the rich resource concentrations upon which hunter-gatherer wealth inequality was sometimes based</a:t>
            </a:r>
          </a:p>
          <a:p>
            <a:pPr marL="285750" indent="-285750">
              <a:buFontTx/>
              <a:buChar char="-"/>
            </a:pPr>
            <a:endParaRPr lang="en-GB" dirty="0"/>
          </a:p>
        </p:txBody>
      </p:sp>
    </p:spTree>
    <p:extLst>
      <p:ext uri="{BB962C8B-B14F-4D97-AF65-F5344CB8AC3E}">
        <p14:creationId xmlns:p14="http://schemas.microsoft.com/office/powerpoint/2010/main" val="22178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5E47A3-8B9D-4E9E-8FB2-4FA27C0CCCEE}"/>
              </a:ext>
            </a:extLst>
          </p:cNvPr>
          <p:cNvPicPr>
            <a:picLocks noChangeAspect="1"/>
          </p:cNvPicPr>
          <p:nvPr/>
        </p:nvPicPr>
        <p:blipFill>
          <a:blip r:embed="rId2"/>
          <a:stretch>
            <a:fillRect/>
          </a:stretch>
        </p:blipFill>
        <p:spPr>
          <a:xfrm>
            <a:off x="1009015" y="1352550"/>
            <a:ext cx="8629650" cy="3238500"/>
          </a:xfrm>
          <a:prstGeom prst="rect">
            <a:avLst/>
          </a:prstGeom>
        </p:spPr>
      </p:pic>
      <p:sp>
        <p:nvSpPr>
          <p:cNvPr id="4" name="TextBox 3">
            <a:extLst>
              <a:ext uri="{FF2B5EF4-FFF2-40B4-BE49-F238E27FC236}">
                <a16:creationId xmlns:a16="http://schemas.microsoft.com/office/drawing/2014/main" id="{B2106ED7-0BA4-4F34-8328-872193633E18}"/>
              </a:ext>
            </a:extLst>
          </p:cNvPr>
          <p:cNvSpPr txBox="1"/>
          <p:nvPr/>
        </p:nvSpPr>
        <p:spPr>
          <a:xfrm>
            <a:off x="812800" y="4907280"/>
            <a:ext cx="10386241" cy="1200329"/>
          </a:xfrm>
          <a:prstGeom prst="rect">
            <a:avLst/>
          </a:prstGeom>
          <a:noFill/>
        </p:spPr>
        <p:txBody>
          <a:bodyPr wrap="none" rtlCol="0">
            <a:spAutoFit/>
          </a:bodyPr>
          <a:lstStyle/>
          <a:p>
            <a:pPr marL="285750" indent="-285750">
              <a:buFont typeface="Wingdings" panose="05000000000000000000" pitchFamily="2" charset="2"/>
              <a:buChar char="à"/>
            </a:pPr>
            <a:r>
              <a:rPr lang="nl-NL" b="1" dirty="0" err="1">
                <a:sym typeface="Wingdings" panose="05000000000000000000" pitchFamily="2" charset="2"/>
              </a:rPr>
              <a:t>Diminishing</a:t>
            </a:r>
            <a:r>
              <a:rPr lang="nl-NL" b="1" dirty="0">
                <a:sym typeface="Wingdings" panose="05000000000000000000" pitchFamily="2" charset="2"/>
              </a:rPr>
              <a:t> returns </a:t>
            </a:r>
            <a:r>
              <a:rPr lang="nl-NL" b="1" dirty="0" err="1">
                <a:sym typeface="Wingdings" panose="05000000000000000000" pitchFamily="2" charset="2"/>
              </a:rPr>
              <a:t>to</a:t>
            </a:r>
            <a:r>
              <a:rPr lang="nl-NL" b="1" dirty="0">
                <a:sym typeface="Wingdings" panose="05000000000000000000" pitchFamily="2" charset="2"/>
              </a:rPr>
              <a:t> investment (</a:t>
            </a:r>
            <a:r>
              <a:rPr lang="nl-NL" b="1" dirty="0" err="1">
                <a:sym typeface="Wingdings" panose="05000000000000000000" pitchFamily="2" charset="2"/>
              </a:rPr>
              <a:t>labour</a:t>
            </a:r>
            <a:r>
              <a:rPr lang="nl-NL" b="1" dirty="0">
                <a:sym typeface="Wingdings" panose="05000000000000000000" pitchFamily="2" charset="2"/>
              </a:rPr>
              <a:t>); BUT: </a:t>
            </a:r>
            <a:r>
              <a:rPr lang="nl-NL" b="1" dirty="0" err="1">
                <a:sym typeface="Wingdings" panose="05000000000000000000" pitchFamily="2" charset="2"/>
              </a:rPr>
              <a:t>innovation</a:t>
            </a:r>
            <a:r>
              <a:rPr lang="nl-NL" b="1" dirty="0">
                <a:sym typeface="Wingdings" panose="05000000000000000000" pitchFamily="2" charset="2"/>
              </a:rPr>
              <a:t> </a:t>
            </a:r>
            <a:r>
              <a:rPr lang="nl-NL" b="1" dirty="0" err="1">
                <a:sym typeface="Wingdings" panose="05000000000000000000" pitchFamily="2" charset="2"/>
              </a:rPr>
              <a:t>inducing</a:t>
            </a:r>
            <a:r>
              <a:rPr lang="nl-NL" b="1" dirty="0">
                <a:sym typeface="Wingdings" panose="05000000000000000000" pitchFamily="2" charset="2"/>
              </a:rPr>
              <a:t> </a:t>
            </a:r>
            <a:r>
              <a:rPr lang="nl-NL" b="1" dirty="0" err="1">
                <a:sym typeface="Wingdings" panose="05000000000000000000" pitchFamily="2" charset="2"/>
              </a:rPr>
              <a:t>leaps</a:t>
            </a:r>
            <a:r>
              <a:rPr lang="nl-NL" b="1" dirty="0">
                <a:sym typeface="Wingdings" panose="05000000000000000000" pitchFamily="2" charset="2"/>
              </a:rPr>
              <a:t> of </a:t>
            </a:r>
            <a:r>
              <a:rPr lang="nl-NL" b="1" dirty="0" err="1">
                <a:sym typeface="Wingdings" panose="05000000000000000000" pitchFamily="2" charset="2"/>
              </a:rPr>
              <a:t>productivity</a:t>
            </a:r>
            <a:endParaRPr lang="nl-NL" b="1" dirty="0">
              <a:sym typeface="Wingdings" panose="05000000000000000000" pitchFamily="2" charset="2"/>
            </a:endParaRPr>
          </a:p>
          <a:p>
            <a:pPr marL="285750" indent="-285750">
              <a:buFont typeface="Wingdings" panose="05000000000000000000" pitchFamily="2" charset="2"/>
              <a:buChar char="à"/>
            </a:pPr>
            <a:r>
              <a:rPr lang="nl-NL" b="1" dirty="0" err="1">
                <a:sym typeface="Wingdings" panose="05000000000000000000" pitchFamily="2" charset="2"/>
              </a:rPr>
              <a:t>Manure</a:t>
            </a:r>
            <a:r>
              <a:rPr lang="nl-NL" b="1" dirty="0">
                <a:sym typeface="Wingdings" panose="05000000000000000000" pitchFamily="2" charset="2"/>
              </a:rPr>
              <a:t> = land-</a:t>
            </a:r>
            <a:r>
              <a:rPr lang="nl-NL" b="1" dirty="0" err="1">
                <a:sym typeface="Wingdings" panose="05000000000000000000" pitchFamily="2" charset="2"/>
              </a:rPr>
              <a:t>augmenting</a:t>
            </a:r>
            <a:r>
              <a:rPr lang="nl-NL" b="1" dirty="0">
                <a:sym typeface="Wingdings" panose="05000000000000000000" pitchFamily="2" charset="2"/>
              </a:rPr>
              <a:t>; </a:t>
            </a:r>
            <a:r>
              <a:rPr lang="nl-NL" b="1" dirty="0" err="1">
                <a:sym typeface="Wingdings" panose="05000000000000000000" pitchFamily="2" charset="2"/>
              </a:rPr>
              <a:t>animal</a:t>
            </a:r>
            <a:r>
              <a:rPr lang="nl-NL" b="1" dirty="0">
                <a:sym typeface="Wingdings" panose="05000000000000000000" pitchFamily="2" charset="2"/>
              </a:rPr>
              <a:t> </a:t>
            </a:r>
            <a:r>
              <a:rPr lang="nl-NL" b="1" dirty="0" err="1">
                <a:sym typeface="Wingdings" panose="05000000000000000000" pitchFamily="2" charset="2"/>
              </a:rPr>
              <a:t>traction</a:t>
            </a:r>
            <a:r>
              <a:rPr lang="nl-NL" b="1" dirty="0">
                <a:sym typeface="Wingdings" panose="05000000000000000000" pitchFamily="2" charset="2"/>
              </a:rPr>
              <a:t> = </a:t>
            </a:r>
            <a:r>
              <a:rPr lang="nl-NL" b="1" dirty="0" err="1">
                <a:sym typeface="Wingdings" panose="05000000000000000000" pitchFamily="2" charset="2"/>
              </a:rPr>
              <a:t>labour-augmenting</a:t>
            </a:r>
            <a:endParaRPr lang="nl-NL" b="1" dirty="0">
              <a:sym typeface="Wingdings" panose="05000000000000000000" pitchFamily="2" charset="2"/>
            </a:endParaRPr>
          </a:p>
          <a:p>
            <a:pPr marL="285750" indent="-285750">
              <a:buFont typeface="Wingdings" panose="05000000000000000000" pitchFamily="2" charset="2"/>
              <a:buChar char="à"/>
            </a:pPr>
            <a:endParaRPr lang="nl-NL" b="1" dirty="0">
              <a:sym typeface="Wingdings" panose="05000000000000000000" pitchFamily="2" charset="2"/>
            </a:endParaRPr>
          </a:p>
          <a:p>
            <a:pPr marL="285750" indent="-285750">
              <a:buFont typeface="Wingdings" panose="05000000000000000000" pitchFamily="2" charset="2"/>
              <a:buChar char="à"/>
            </a:pPr>
            <a:r>
              <a:rPr lang="en-GB" b="1" dirty="0">
                <a:sym typeface="Wingdings" panose="05000000000000000000" pitchFamily="2" charset="2"/>
              </a:rPr>
              <a:t>Negative and positive feedback loops!</a:t>
            </a:r>
            <a:endParaRPr lang="nl-NL" b="1" dirty="0">
              <a:sym typeface="Wingdings" panose="05000000000000000000" pitchFamily="2" charset="2"/>
            </a:endParaRPr>
          </a:p>
        </p:txBody>
      </p:sp>
    </p:spTree>
    <p:extLst>
      <p:ext uri="{BB962C8B-B14F-4D97-AF65-F5344CB8AC3E}">
        <p14:creationId xmlns:p14="http://schemas.microsoft.com/office/powerpoint/2010/main" val="19277297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3FB92F-83E1-4207-AAA2-E33A7A5D80A2}"/>
              </a:ext>
            </a:extLst>
          </p:cNvPr>
          <p:cNvSpPr>
            <a:spLocks noGrp="1"/>
          </p:cNvSpPr>
          <p:nvPr>
            <p:ph idx="1"/>
          </p:nvPr>
        </p:nvSpPr>
        <p:spPr/>
        <p:txBody>
          <a:bodyPr/>
          <a:lstStyle/>
          <a:p>
            <a:r>
              <a:rPr lang="en-GB" dirty="0"/>
              <a:t>Diversification</a:t>
            </a:r>
          </a:p>
          <a:p>
            <a:r>
              <a:rPr lang="en-GB" dirty="0"/>
              <a:t>Connectivity</a:t>
            </a:r>
          </a:p>
          <a:p>
            <a:r>
              <a:rPr lang="en-GB" dirty="0"/>
              <a:t>Specialization</a:t>
            </a:r>
          </a:p>
          <a:p>
            <a:endParaRPr lang="en-GB" dirty="0"/>
          </a:p>
        </p:txBody>
      </p:sp>
      <p:sp>
        <p:nvSpPr>
          <p:cNvPr id="3" name="Content Placeholder 2">
            <a:extLst>
              <a:ext uri="{FF2B5EF4-FFF2-40B4-BE49-F238E27FC236}">
                <a16:creationId xmlns:a16="http://schemas.microsoft.com/office/drawing/2014/main" id="{ACE408DD-4BA1-45AA-83D2-959FA5305D86}"/>
              </a:ext>
            </a:extLst>
          </p:cNvPr>
          <p:cNvSpPr>
            <a:spLocks noGrp="1"/>
          </p:cNvSpPr>
          <p:nvPr>
            <p:ph sz="quarter" idx="13"/>
          </p:nvPr>
        </p:nvSpPr>
        <p:spPr/>
        <p:txBody>
          <a:bodyPr/>
          <a:lstStyle/>
          <a:p>
            <a:endParaRPr lang="en-GB"/>
          </a:p>
        </p:txBody>
      </p:sp>
      <p:sp>
        <p:nvSpPr>
          <p:cNvPr id="4" name="Title 3">
            <a:extLst>
              <a:ext uri="{FF2B5EF4-FFF2-40B4-BE49-F238E27FC236}">
                <a16:creationId xmlns:a16="http://schemas.microsoft.com/office/drawing/2014/main" id="{73B396B6-ED8F-4C90-BEF6-BB5DD3DA0464}"/>
              </a:ext>
            </a:extLst>
          </p:cNvPr>
          <p:cNvSpPr>
            <a:spLocks noGrp="1"/>
          </p:cNvSpPr>
          <p:nvPr>
            <p:ph type="title"/>
          </p:nvPr>
        </p:nvSpPr>
        <p:spPr/>
        <p:txBody>
          <a:bodyPr/>
          <a:lstStyle/>
          <a:p>
            <a:r>
              <a:rPr lang="nl-NL" dirty="0" err="1"/>
              <a:t>Mechanisms</a:t>
            </a:r>
            <a:r>
              <a:rPr lang="nl-NL" dirty="0"/>
              <a:t> of </a:t>
            </a:r>
            <a:r>
              <a:rPr lang="nl-NL" dirty="0" err="1"/>
              <a:t>complexity</a:t>
            </a:r>
            <a:endParaRPr lang="en-GB" dirty="0"/>
          </a:p>
        </p:txBody>
      </p:sp>
    </p:spTree>
    <p:extLst>
      <p:ext uri="{BB962C8B-B14F-4D97-AF65-F5344CB8AC3E}">
        <p14:creationId xmlns:p14="http://schemas.microsoft.com/office/powerpoint/2010/main" val="10316830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GB" dirty="0"/>
              <a:t>Fundamental unit of complexity = social interactions between people</a:t>
            </a:r>
          </a:p>
          <a:p>
            <a:r>
              <a:rPr lang="en-GB" dirty="0"/>
              <a:t>Micro-macro transition: Emergent social organization out of social interactions</a:t>
            </a:r>
          </a:p>
          <a:p>
            <a:r>
              <a:rPr lang="en-GB" dirty="0"/>
              <a:t>Focus on information-processing and decision-making strategies</a:t>
            </a:r>
          </a:p>
          <a:p>
            <a:endParaRPr lang="en-GB" dirty="0"/>
          </a:p>
          <a:p>
            <a:endParaRPr lang="en-GB" dirty="0"/>
          </a:p>
          <a:p>
            <a:endParaRPr lang="en-GB" dirty="0"/>
          </a:p>
        </p:txBody>
      </p:sp>
      <p:pic>
        <p:nvPicPr>
          <p:cNvPr id="5" name="Content Placeholder 4"/>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6341996" y="2046430"/>
            <a:ext cx="5149983" cy="3682716"/>
          </a:xfrm>
          <a:prstGeom prst="rect">
            <a:avLst/>
          </a:prstGeom>
        </p:spPr>
      </p:pic>
      <p:sp>
        <p:nvSpPr>
          <p:cNvPr id="3" name="Title 2"/>
          <p:cNvSpPr>
            <a:spLocks noGrp="1"/>
          </p:cNvSpPr>
          <p:nvPr>
            <p:ph type="title"/>
          </p:nvPr>
        </p:nvSpPr>
        <p:spPr/>
        <p:txBody>
          <a:bodyPr>
            <a:normAutofit/>
          </a:bodyPr>
          <a:lstStyle/>
          <a:p>
            <a:r>
              <a:rPr lang="en-GB" dirty="0"/>
              <a:t>Complexity in social systems</a:t>
            </a:r>
          </a:p>
        </p:txBody>
      </p:sp>
    </p:spTree>
    <p:extLst>
      <p:ext uri="{BB962C8B-B14F-4D97-AF65-F5344CB8AC3E}">
        <p14:creationId xmlns:p14="http://schemas.microsoft.com/office/powerpoint/2010/main" val="1664303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6504DD-C10D-44A5-9B2D-F4707F10A662}"/>
              </a:ext>
            </a:extLst>
          </p:cNvPr>
          <p:cNvSpPr>
            <a:spLocks noGrp="1"/>
          </p:cNvSpPr>
          <p:nvPr>
            <p:ph idx="1"/>
          </p:nvPr>
        </p:nvSpPr>
        <p:spPr/>
        <p:txBody>
          <a:bodyPr/>
          <a:lstStyle/>
          <a:p>
            <a:r>
              <a:rPr lang="nl-NL" dirty="0" err="1"/>
              <a:t>Social</a:t>
            </a:r>
            <a:r>
              <a:rPr lang="nl-NL" dirty="0"/>
              <a:t> </a:t>
            </a:r>
            <a:r>
              <a:rPr lang="nl-NL" dirty="0" err="1"/>
              <a:t>entropy</a:t>
            </a:r>
            <a:r>
              <a:rPr lang="nl-NL" dirty="0"/>
              <a:t> in information systems </a:t>
            </a:r>
            <a:r>
              <a:rPr lang="nl-NL" dirty="0" err="1"/>
              <a:t>and</a:t>
            </a:r>
            <a:r>
              <a:rPr lang="nl-NL" dirty="0"/>
              <a:t> </a:t>
            </a:r>
            <a:r>
              <a:rPr lang="nl-NL" dirty="0" err="1"/>
              <a:t>inequality</a:t>
            </a:r>
            <a:r>
              <a:rPr lang="nl-NL" dirty="0"/>
              <a:t>?</a:t>
            </a:r>
          </a:p>
          <a:p>
            <a:r>
              <a:rPr lang="en-GB" dirty="0"/>
              <a:t>Entropy (</a:t>
            </a:r>
            <a:r>
              <a:rPr lang="en-GB" dirty="0" err="1"/>
              <a:t>cfr</a:t>
            </a:r>
            <a:r>
              <a:rPr lang="en-GB" dirty="0"/>
              <a:t>. Boltzmann) characterizes each macroscopic state in terms of the number of (microscopic) ways of achieving this state</a:t>
            </a:r>
          </a:p>
          <a:p>
            <a:r>
              <a:rPr lang="en-GB" dirty="0"/>
              <a:t>Structuration = increasing organizational complexity &amp; reduction of entropy</a:t>
            </a:r>
          </a:p>
          <a:p>
            <a:pPr>
              <a:buFont typeface="Wingdings" panose="05000000000000000000" pitchFamily="2" charset="2"/>
              <a:buChar char="à"/>
            </a:pPr>
            <a:r>
              <a:rPr lang="en-GB" dirty="0">
                <a:sym typeface="Wingdings" panose="05000000000000000000" pitchFamily="2" charset="2"/>
              </a:rPr>
              <a:t>Inequality develops!</a:t>
            </a:r>
          </a:p>
          <a:p>
            <a:pPr>
              <a:buFont typeface="Wingdings" panose="05000000000000000000" pitchFamily="2" charset="2"/>
              <a:buChar char="à"/>
            </a:pPr>
            <a:endParaRPr lang="en-GB" dirty="0">
              <a:sym typeface="Wingdings" panose="05000000000000000000" pitchFamily="2" charset="2"/>
            </a:endParaRPr>
          </a:p>
          <a:p>
            <a:pPr>
              <a:buFont typeface="Wingdings" panose="05000000000000000000" pitchFamily="2" charset="2"/>
              <a:buChar char="à"/>
            </a:pPr>
            <a:r>
              <a:rPr lang="nl-NL" dirty="0"/>
              <a:t>THOUGHT: Model </a:t>
            </a:r>
            <a:r>
              <a:rPr lang="nl-NL" dirty="0" err="1"/>
              <a:t>presented</a:t>
            </a:r>
            <a:r>
              <a:rPr lang="nl-NL" dirty="0"/>
              <a:t> here is built on </a:t>
            </a:r>
            <a:r>
              <a:rPr lang="nl-NL" dirty="0" err="1"/>
              <a:t>social</a:t>
            </a:r>
            <a:r>
              <a:rPr lang="nl-NL" dirty="0"/>
              <a:t> </a:t>
            </a:r>
            <a:r>
              <a:rPr lang="nl-NL" dirty="0" err="1"/>
              <a:t>interactions</a:t>
            </a:r>
            <a:r>
              <a:rPr lang="nl-NL" dirty="0"/>
              <a:t>, </a:t>
            </a:r>
            <a:r>
              <a:rPr lang="nl-NL" dirty="0" err="1"/>
              <a:t>presupposing</a:t>
            </a:r>
            <a:r>
              <a:rPr lang="nl-NL" dirty="0"/>
              <a:t> (or at </a:t>
            </a:r>
            <a:r>
              <a:rPr lang="nl-NL" dirty="0" err="1"/>
              <a:t>least</a:t>
            </a:r>
            <a:r>
              <a:rPr lang="nl-NL" dirty="0"/>
              <a:t> </a:t>
            </a:r>
            <a:r>
              <a:rPr lang="nl-NL" dirty="0" err="1"/>
              <a:t>implying</a:t>
            </a:r>
            <a:r>
              <a:rPr lang="nl-NL" dirty="0"/>
              <a:t>) </a:t>
            </a:r>
            <a:r>
              <a:rPr lang="nl-NL" dirty="0" err="1"/>
              <a:t>to</a:t>
            </a:r>
            <a:r>
              <a:rPr lang="nl-NL" dirty="0"/>
              <a:t> a </a:t>
            </a:r>
            <a:r>
              <a:rPr lang="nl-NL" dirty="0" err="1"/>
              <a:t>certain</a:t>
            </a:r>
            <a:r>
              <a:rPr lang="nl-NL" dirty="0"/>
              <a:t> </a:t>
            </a:r>
            <a:r>
              <a:rPr lang="nl-NL" dirty="0" err="1"/>
              <a:t>degree</a:t>
            </a:r>
            <a:r>
              <a:rPr lang="nl-NL" dirty="0"/>
              <a:t> </a:t>
            </a:r>
            <a:r>
              <a:rPr lang="nl-NL" dirty="0" err="1"/>
              <a:t>the</a:t>
            </a:r>
            <a:r>
              <a:rPr lang="nl-NL" dirty="0"/>
              <a:t> exchange of information </a:t>
            </a:r>
            <a:r>
              <a:rPr lang="nl-NL" dirty="0" err="1"/>
              <a:t>between</a:t>
            </a:r>
            <a:r>
              <a:rPr lang="nl-NL" dirty="0"/>
              <a:t> </a:t>
            </a:r>
            <a:r>
              <a:rPr lang="nl-NL" dirty="0" err="1"/>
              <a:t>equal</a:t>
            </a:r>
            <a:r>
              <a:rPr lang="nl-NL" dirty="0"/>
              <a:t> partners </a:t>
            </a:r>
            <a:r>
              <a:rPr lang="nl-NL" dirty="0">
                <a:sym typeface="Wingdings" panose="05000000000000000000" pitchFamily="2" charset="2"/>
              </a:rPr>
              <a:t> </a:t>
            </a:r>
            <a:r>
              <a:rPr lang="nl-NL" dirty="0" err="1">
                <a:sym typeface="Wingdings" panose="05000000000000000000" pitchFamily="2" charset="2"/>
              </a:rPr>
              <a:t>what</a:t>
            </a:r>
            <a:r>
              <a:rPr lang="nl-NL" dirty="0">
                <a:sym typeface="Wingdings" panose="05000000000000000000" pitchFamily="2" charset="2"/>
              </a:rPr>
              <a:t> </a:t>
            </a:r>
            <a:r>
              <a:rPr lang="nl-NL" dirty="0" err="1">
                <a:sym typeface="Wingdings" panose="05000000000000000000" pitchFamily="2" charset="2"/>
              </a:rPr>
              <a:t>about</a:t>
            </a:r>
            <a:r>
              <a:rPr lang="nl-NL" dirty="0">
                <a:sym typeface="Wingdings" panose="05000000000000000000" pitchFamily="2" charset="2"/>
              </a:rPr>
              <a:t> </a:t>
            </a:r>
            <a:r>
              <a:rPr lang="nl-NL" dirty="0" err="1">
                <a:sym typeface="Wingdings" panose="05000000000000000000" pitchFamily="2" charset="2"/>
              </a:rPr>
              <a:t>inequality</a:t>
            </a:r>
            <a:r>
              <a:rPr lang="nl-NL" dirty="0">
                <a:sym typeface="Wingdings" panose="05000000000000000000" pitchFamily="2" charset="2"/>
              </a:rPr>
              <a:t> </a:t>
            </a:r>
            <a:r>
              <a:rPr lang="nl-NL" dirty="0" err="1">
                <a:sym typeface="Wingdings" panose="05000000000000000000" pitchFamily="2" charset="2"/>
              </a:rPr>
              <a:t>cfr</a:t>
            </a:r>
            <a:r>
              <a:rPr lang="nl-NL" dirty="0">
                <a:sym typeface="Wingdings" panose="05000000000000000000" pitchFamily="2" charset="2"/>
              </a:rPr>
              <a:t>. </a:t>
            </a:r>
            <a:r>
              <a:rPr lang="nl-NL" dirty="0" err="1">
                <a:sym typeface="Wingdings" panose="05000000000000000000" pitchFamily="2" charset="2"/>
              </a:rPr>
              <a:t>above</a:t>
            </a:r>
            <a:r>
              <a:rPr lang="nl-NL" dirty="0">
                <a:sym typeface="Wingdings" panose="05000000000000000000" pitchFamily="2" charset="2"/>
              </a:rPr>
              <a:t> in exchange partners?</a:t>
            </a:r>
            <a:endParaRPr lang="nl-NL" dirty="0"/>
          </a:p>
          <a:p>
            <a:pPr>
              <a:buFont typeface="Wingdings" panose="05000000000000000000" pitchFamily="2" charset="2"/>
              <a:buChar char="à"/>
            </a:pPr>
            <a:endParaRPr lang="en-GB" dirty="0"/>
          </a:p>
        </p:txBody>
      </p:sp>
      <p:sp>
        <p:nvSpPr>
          <p:cNvPr id="3" name="Title 2">
            <a:extLst>
              <a:ext uri="{FF2B5EF4-FFF2-40B4-BE49-F238E27FC236}">
                <a16:creationId xmlns:a16="http://schemas.microsoft.com/office/drawing/2014/main" id="{CA5D98A4-33EB-490A-834F-E76FD8A8D2D5}"/>
              </a:ext>
            </a:extLst>
          </p:cNvPr>
          <p:cNvSpPr>
            <a:spLocks noGrp="1"/>
          </p:cNvSpPr>
          <p:nvPr>
            <p:ph type="title"/>
          </p:nvPr>
        </p:nvSpPr>
        <p:spPr/>
        <p:txBody>
          <a:bodyPr/>
          <a:lstStyle/>
          <a:p>
            <a:r>
              <a:rPr lang="nl-NL" dirty="0"/>
              <a:t>How does </a:t>
            </a:r>
            <a:r>
              <a:rPr lang="nl-NL" dirty="0" err="1"/>
              <a:t>this</a:t>
            </a:r>
            <a:r>
              <a:rPr lang="nl-NL" dirty="0"/>
              <a:t> </a:t>
            </a:r>
            <a:r>
              <a:rPr lang="nl-NL" dirty="0" err="1"/>
              <a:t>work</a:t>
            </a:r>
            <a:r>
              <a:rPr lang="nl-NL" dirty="0"/>
              <a:t>?</a:t>
            </a:r>
            <a:endParaRPr lang="en-GB" dirty="0"/>
          </a:p>
        </p:txBody>
      </p:sp>
    </p:spTree>
    <p:extLst>
      <p:ext uri="{BB962C8B-B14F-4D97-AF65-F5344CB8AC3E}">
        <p14:creationId xmlns:p14="http://schemas.microsoft.com/office/powerpoint/2010/main" val="2633272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1E643C5-04CA-4ABE-85E1-2AF09F0CD630}"/>
              </a:ext>
            </a:extLst>
          </p:cNvPr>
          <p:cNvPicPr>
            <a:picLocks noChangeAspect="1"/>
          </p:cNvPicPr>
          <p:nvPr/>
        </p:nvPicPr>
        <p:blipFill>
          <a:blip r:embed="rId3"/>
          <a:stretch>
            <a:fillRect/>
          </a:stretch>
        </p:blipFill>
        <p:spPr>
          <a:xfrm>
            <a:off x="0" y="0"/>
            <a:ext cx="12192000" cy="3780465"/>
          </a:xfrm>
          <a:prstGeom prst="rect">
            <a:avLst/>
          </a:prstGeom>
        </p:spPr>
      </p:pic>
      <p:cxnSp>
        <p:nvCxnSpPr>
          <p:cNvPr id="3" name="Straight Connector 2">
            <a:extLst>
              <a:ext uri="{FF2B5EF4-FFF2-40B4-BE49-F238E27FC236}">
                <a16:creationId xmlns:a16="http://schemas.microsoft.com/office/drawing/2014/main" id="{41D1B3FD-CE03-413B-A035-B7EBE9588590}"/>
              </a:ext>
            </a:extLst>
          </p:cNvPr>
          <p:cNvCxnSpPr/>
          <p:nvPr/>
        </p:nvCxnSpPr>
        <p:spPr>
          <a:xfrm>
            <a:off x="0" y="3657600"/>
            <a:ext cx="12192000" cy="0"/>
          </a:xfrm>
          <a:prstGeom prst="line">
            <a:avLst/>
          </a:prstGeom>
          <a:ln w="12700"/>
        </p:spPr>
        <p:style>
          <a:lnRef idx="1">
            <a:schemeClr val="dk1"/>
          </a:lnRef>
          <a:fillRef idx="0">
            <a:schemeClr val="dk1"/>
          </a:fillRef>
          <a:effectRef idx="0">
            <a:schemeClr val="dk1"/>
          </a:effectRef>
          <a:fontRef idx="minor">
            <a:schemeClr val="tx1"/>
          </a:fontRef>
        </p:style>
      </p:cxnSp>
      <p:sp>
        <p:nvSpPr>
          <p:cNvPr id="4" name="Rectangle: Rounded Corners 3">
            <a:extLst>
              <a:ext uri="{FF2B5EF4-FFF2-40B4-BE49-F238E27FC236}">
                <a16:creationId xmlns:a16="http://schemas.microsoft.com/office/drawing/2014/main" id="{C3A2B8E9-D745-49D5-8F2C-C5C0F46C1219}"/>
              </a:ext>
            </a:extLst>
          </p:cNvPr>
          <p:cNvSpPr/>
          <p:nvPr/>
        </p:nvSpPr>
        <p:spPr>
          <a:xfrm>
            <a:off x="1493520" y="4104640"/>
            <a:ext cx="2160000" cy="1128705"/>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000" dirty="0">
                <a:solidFill>
                  <a:schemeClr val="bg1"/>
                </a:solidFill>
              </a:rPr>
              <a:t>1. Small </a:t>
            </a:r>
            <a:r>
              <a:rPr lang="nl-NL" sz="2000" dirty="0" err="1">
                <a:solidFill>
                  <a:schemeClr val="bg1"/>
                </a:solidFill>
              </a:rPr>
              <a:t>differences</a:t>
            </a:r>
            <a:r>
              <a:rPr lang="nl-NL" sz="2000" dirty="0">
                <a:solidFill>
                  <a:schemeClr val="bg1"/>
                </a:solidFill>
              </a:rPr>
              <a:t> in </a:t>
            </a:r>
            <a:r>
              <a:rPr lang="nl-NL" sz="2000" dirty="0" err="1">
                <a:solidFill>
                  <a:schemeClr val="bg1"/>
                </a:solidFill>
              </a:rPr>
              <a:t>initial</a:t>
            </a:r>
            <a:r>
              <a:rPr lang="nl-NL" sz="2000" dirty="0">
                <a:solidFill>
                  <a:schemeClr val="bg1"/>
                </a:solidFill>
              </a:rPr>
              <a:t> </a:t>
            </a:r>
            <a:r>
              <a:rPr lang="nl-NL" sz="2000" dirty="0" err="1">
                <a:solidFill>
                  <a:schemeClr val="bg1"/>
                </a:solidFill>
              </a:rPr>
              <a:t>conditions</a:t>
            </a:r>
            <a:endParaRPr lang="en-GB" sz="2000" dirty="0">
              <a:solidFill>
                <a:schemeClr val="bg1"/>
              </a:solidFill>
            </a:endParaRPr>
          </a:p>
        </p:txBody>
      </p:sp>
      <p:sp>
        <p:nvSpPr>
          <p:cNvPr id="7" name="Rectangle: Rounded Corners 6">
            <a:extLst>
              <a:ext uri="{FF2B5EF4-FFF2-40B4-BE49-F238E27FC236}">
                <a16:creationId xmlns:a16="http://schemas.microsoft.com/office/drawing/2014/main" id="{8B424C9C-405D-4E34-8467-81E01A695416}"/>
              </a:ext>
            </a:extLst>
          </p:cNvPr>
          <p:cNvSpPr>
            <a:spLocks/>
          </p:cNvSpPr>
          <p:nvPr/>
        </p:nvSpPr>
        <p:spPr>
          <a:xfrm>
            <a:off x="4599441" y="4104640"/>
            <a:ext cx="2160000" cy="1128705"/>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000" dirty="0">
                <a:solidFill>
                  <a:schemeClr val="bg1"/>
                </a:solidFill>
              </a:rPr>
              <a:t>2. </a:t>
            </a:r>
            <a:r>
              <a:rPr lang="nl-NL" sz="2000" dirty="0" err="1">
                <a:solidFill>
                  <a:schemeClr val="bg1"/>
                </a:solidFill>
              </a:rPr>
              <a:t>Positive</a:t>
            </a:r>
            <a:r>
              <a:rPr lang="nl-NL" sz="2000" dirty="0">
                <a:solidFill>
                  <a:schemeClr val="bg1"/>
                </a:solidFill>
              </a:rPr>
              <a:t> feedback loops</a:t>
            </a:r>
            <a:endParaRPr lang="en-GB" sz="2000" dirty="0">
              <a:solidFill>
                <a:schemeClr val="bg1"/>
              </a:solidFill>
            </a:endParaRPr>
          </a:p>
        </p:txBody>
      </p:sp>
      <p:sp>
        <p:nvSpPr>
          <p:cNvPr id="8" name="Rectangle: Rounded Corners 7">
            <a:extLst>
              <a:ext uri="{FF2B5EF4-FFF2-40B4-BE49-F238E27FC236}">
                <a16:creationId xmlns:a16="http://schemas.microsoft.com/office/drawing/2014/main" id="{AC09E153-F125-497E-A95B-10462A5DF650}"/>
              </a:ext>
            </a:extLst>
          </p:cNvPr>
          <p:cNvSpPr/>
          <p:nvPr/>
        </p:nvSpPr>
        <p:spPr>
          <a:xfrm>
            <a:off x="7705362" y="4104639"/>
            <a:ext cx="2160000" cy="1128705"/>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000" dirty="0">
                <a:solidFill>
                  <a:schemeClr val="bg1"/>
                </a:solidFill>
              </a:rPr>
              <a:t>3. </a:t>
            </a:r>
            <a:r>
              <a:rPr lang="nl-NL" sz="2000" dirty="0" err="1">
                <a:solidFill>
                  <a:schemeClr val="bg1"/>
                </a:solidFill>
              </a:rPr>
              <a:t>Pathways</a:t>
            </a:r>
            <a:r>
              <a:rPr lang="nl-NL" sz="2000" dirty="0">
                <a:solidFill>
                  <a:schemeClr val="bg1"/>
                </a:solidFill>
              </a:rPr>
              <a:t> of development</a:t>
            </a:r>
            <a:endParaRPr lang="en-GB" sz="2000" dirty="0">
              <a:solidFill>
                <a:schemeClr val="bg1"/>
              </a:solidFill>
            </a:endParaRPr>
          </a:p>
        </p:txBody>
      </p:sp>
      <p:sp>
        <p:nvSpPr>
          <p:cNvPr id="5" name="Arrow: Right 4">
            <a:extLst>
              <a:ext uri="{FF2B5EF4-FFF2-40B4-BE49-F238E27FC236}">
                <a16:creationId xmlns:a16="http://schemas.microsoft.com/office/drawing/2014/main" id="{C1417EAC-4278-4BF8-A48D-C27F25684400}"/>
              </a:ext>
            </a:extLst>
          </p:cNvPr>
          <p:cNvSpPr/>
          <p:nvPr/>
        </p:nvSpPr>
        <p:spPr>
          <a:xfrm>
            <a:off x="3702800" y="4536911"/>
            <a:ext cx="847360" cy="26416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0" name="Arrow: Right 9">
            <a:extLst>
              <a:ext uri="{FF2B5EF4-FFF2-40B4-BE49-F238E27FC236}">
                <a16:creationId xmlns:a16="http://schemas.microsoft.com/office/drawing/2014/main" id="{9E621040-DAE2-4641-A114-D46B9163B2E5}"/>
              </a:ext>
            </a:extLst>
          </p:cNvPr>
          <p:cNvSpPr/>
          <p:nvPr/>
        </p:nvSpPr>
        <p:spPr>
          <a:xfrm>
            <a:off x="6808721" y="4536911"/>
            <a:ext cx="847360" cy="26416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Tree>
    <p:extLst>
      <p:ext uri="{BB962C8B-B14F-4D97-AF65-F5344CB8AC3E}">
        <p14:creationId xmlns:p14="http://schemas.microsoft.com/office/powerpoint/2010/main" val="293019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4667DA8-AA0C-4224-9DE8-C9D6011DDFC6}"/>
              </a:ext>
            </a:extLst>
          </p:cNvPr>
          <p:cNvSpPr>
            <a:spLocks noGrp="1"/>
          </p:cNvSpPr>
          <p:nvPr>
            <p:ph idx="1"/>
          </p:nvPr>
        </p:nvSpPr>
        <p:spPr/>
        <p:txBody>
          <a:bodyPr/>
          <a:lstStyle/>
          <a:p>
            <a:r>
              <a:rPr lang="nl-NL" dirty="0"/>
              <a:t>Types of community </a:t>
            </a:r>
            <a:r>
              <a:rPr lang="nl-NL" dirty="0" err="1"/>
              <a:t>organisation</a:t>
            </a:r>
            <a:r>
              <a:rPr lang="nl-NL" dirty="0"/>
              <a:t> </a:t>
            </a:r>
            <a:r>
              <a:rPr lang="nl-NL" dirty="0" err="1"/>
              <a:t>with</a:t>
            </a:r>
            <a:r>
              <a:rPr lang="nl-NL" dirty="0"/>
              <a:t> </a:t>
            </a:r>
            <a:r>
              <a:rPr lang="nl-NL" dirty="0" err="1"/>
              <a:t>population</a:t>
            </a:r>
            <a:r>
              <a:rPr lang="nl-NL" dirty="0"/>
              <a:t> </a:t>
            </a:r>
            <a:r>
              <a:rPr lang="nl-NL" dirty="0" err="1"/>
              <a:t>thresholds</a:t>
            </a:r>
            <a:endParaRPr lang="nl-NL" dirty="0"/>
          </a:p>
          <a:p>
            <a:pPr lvl="1"/>
            <a:r>
              <a:rPr lang="nl-NL" dirty="0" err="1"/>
              <a:t>Villages</a:t>
            </a:r>
            <a:r>
              <a:rPr lang="nl-NL" dirty="0"/>
              <a:t>: 100-200 </a:t>
            </a:r>
            <a:r>
              <a:rPr lang="nl-NL" dirty="0" err="1"/>
              <a:t>people</a:t>
            </a:r>
            <a:endParaRPr lang="nl-NL" dirty="0"/>
          </a:p>
          <a:p>
            <a:pPr lvl="1"/>
            <a:r>
              <a:rPr lang="nl-NL" dirty="0" err="1"/>
              <a:t>Proto-urban</a:t>
            </a:r>
            <a:r>
              <a:rPr lang="nl-NL" dirty="0"/>
              <a:t> (corporate </a:t>
            </a:r>
            <a:r>
              <a:rPr lang="nl-NL" dirty="0" err="1"/>
              <a:t>communities</a:t>
            </a:r>
            <a:r>
              <a:rPr lang="nl-NL" dirty="0"/>
              <a:t>): 500-600 </a:t>
            </a:r>
            <a:r>
              <a:rPr lang="nl-NL" dirty="0" err="1"/>
              <a:t>people</a:t>
            </a:r>
            <a:endParaRPr lang="nl-NL" dirty="0"/>
          </a:p>
          <a:p>
            <a:pPr lvl="1"/>
            <a:r>
              <a:rPr lang="nl-NL" dirty="0"/>
              <a:t>Urban: &gt; 1500 </a:t>
            </a:r>
            <a:r>
              <a:rPr lang="nl-NL" dirty="0" err="1"/>
              <a:t>people</a:t>
            </a:r>
            <a:endParaRPr lang="nl-NL" dirty="0"/>
          </a:p>
          <a:p>
            <a:r>
              <a:rPr lang="nl-NL" dirty="0"/>
              <a:t>HOW TO OPERATIONALISE?</a:t>
            </a:r>
          </a:p>
        </p:txBody>
      </p:sp>
      <p:pic>
        <p:nvPicPr>
          <p:cNvPr id="5" name="Content Placeholder 4">
            <a:extLst>
              <a:ext uri="{FF2B5EF4-FFF2-40B4-BE49-F238E27FC236}">
                <a16:creationId xmlns:a16="http://schemas.microsoft.com/office/drawing/2014/main" id="{16B93772-AD8A-4C22-B91C-58EF61D1A19B}"/>
              </a:ext>
            </a:extLst>
          </p:cNvPr>
          <p:cNvPicPr>
            <a:picLocks noGrp="1" noChangeAspect="1"/>
          </p:cNvPicPr>
          <p:nvPr>
            <p:ph sz="quarter" idx="13"/>
          </p:nvPr>
        </p:nvPicPr>
        <p:blipFill>
          <a:blip r:embed="rId3"/>
          <a:stretch>
            <a:fillRect/>
          </a:stretch>
        </p:blipFill>
        <p:spPr>
          <a:xfrm>
            <a:off x="7916991" y="68204"/>
            <a:ext cx="4275009" cy="5958799"/>
          </a:xfrm>
          <a:prstGeom prst="rect">
            <a:avLst/>
          </a:prstGeom>
        </p:spPr>
      </p:pic>
      <p:sp>
        <p:nvSpPr>
          <p:cNvPr id="4" name="Title 3">
            <a:extLst>
              <a:ext uri="{FF2B5EF4-FFF2-40B4-BE49-F238E27FC236}">
                <a16:creationId xmlns:a16="http://schemas.microsoft.com/office/drawing/2014/main" id="{0B0B3B5B-1A8B-47CE-B3DF-E311A887BEFB}"/>
              </a:ext>
            </a:extLst>
          </p:cNvPr>
          <p:cNvSpPr>
            <a:spLocks noGrp="1"/>
          </p:cNvSpPr>
          <p:nvPr>
            <p:ph type="title"/>
          </p:nvPr>
        </p:nvSpPr>
        <p:spPr/>
        <p:txBody>
          <a:bodyPr>
            <a:normAutofit/>
          </a:bodyPr>
          <a:lstStyle/>
          <a:p>
            <a:r>
              <a:rPr lang="nl-NL" sz="3600" dirty="0" err="1"/>
              <a:t>Structuration</a:t>
            </a:r>
            <a:r>
              <a:rPr lang="nl-NL" sz="3600" dirty="0"/>
              <a:t>: </a:t>
            </a:r>
            <a:r>
              <a:rPr lang="nl-NL" sz="3600" dirty="0" err="1"/>
              <a:t>complexity</a:t>
            </a:r>
            <a:r>
              <a:rPr lang="nl-NL" sz="3600" dirty="0"/>
              <a:t> </a:t>
            </a:r>
            <a:r>
              <a:rPr lang="nl-NL" sz="3600" dirty="0" err="1"/>
              <a:t>thresholds</a:t>
            </a:r>
            <a:endParaRPr lang="en-GB" sz="3600" dirty="0"/>
          </a:p>
        </p:txBody>
      </p:sp>
      <p:sp>
        <p:nvSpPr>
          <p:cNvPr id="7" name="Rectangle 6">
            <a:extLst>
              <a:ext uri="{FF2B5EF4-FFF2-40B4-BE49-F238E27FC236}">
                <a16:creationId xmlns:a16="http://schemas.microsoft.com/office/drawing/2014/main" id="{7B376F38-94D0-414F-B4E6-AC665012929E}"/>
              </a:ext>
            </a:extLst>
          </p:cNvPr>
          <p:cNvSpPr/>
          <p:nvPr/>
        </p:nvSpPr>
        <p:spPr>
          <a:xfrm>
            <a:off x="-1" y="6211669"/>
            <a:ext cx="10481481"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err="1">
                <a:ln>
                  <a:noFill/>
                </a:ln>
                <a:solidFill>
                  <a:schemeClr val="bg1"/>
                </a:solidFill>
                <a:effectLst/>
                <a:uLnTx/>
                <a:uFillTx/>
                <a:latin typeface="Arial" panose="020B0604020202020204"/>
                <a:ea typeface="+mn-ea"/>
                <a:cs typeface="+mn-cs"/>
              </a:rPr>
              <a:t>Bintliff</a:t>
            </a:r>
            <a:r>
              <a:rPr kumimoji="0" lang="en-GB" sz="1600" b="0" i="0" u="none" strike="noStrike" kern="1200" cap="none" spc="0" normalizeH="0" baseline="0" noProof="0" dirty="0">
                <a:ln>
                  <a:noFill/>
                </a:ln>
                <a:solidFill>
                  <a:schemeClr val="bg1"/>
                </a:solidFill>
                <a:effectLst/>
                <a:uLnTx/>
                <a:uFillTx/>
                <a:latin typeface="Arial" panose="020B0604020202020204"/>
                <a:ea typeface="+mn-ea"/>
                <a:cs typeface="+mn-cs"/>
              </a:rPr>
              <a:t> et al. (2007) Emergent complexity in settlement systems and urban transformations. </a:t>
            </a:r>
          </a:p>
        </p:txBody>
      </p:sp>
    </p:spTree>
    <p:extLst>
      <p:ext uri="{BB962C8B-B14F-4D97-AF65-F5344CB8AC3E}">
        <p14:creationId xmlns:p14="http://schemas.microsoft.com/office/powerpoint/2010/main" val="1645237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F2A215-41E3-427D-8A26-D4840DAC9BA0}"/>
              </a:ext>
            </a:extLst>
          </p:cNvPr>
          <p:cNvPicPr>
            <a:picLocks noChangeAspect="1"/>
          </p:cNvPicPr>
          <p:nvPr/>
        </p:nvPicPr>
        <p:blipFill>
          <a:blip r:embed="rId3"/>
          <a:stretch>
            <a:fillRect/>
          </a:stretch>
        </p:blipFill>
        <p:spPr>
          <a:xfrm>
            <a:off x="-1" y="0"/>
            <a:ext cx="8315033" cy="6197600"/>
          </a:xfrm>
          <a:prstGeom prst="rect">
            <a:avLst/>
          </a:prstGeom>
        </p:spPr>
      </p:pic>
      <p:sp>
        <p:nvSpPr>
          <p:cNvPr id="2" name="Rectangle: Rounded Corners 1">
            <a:extLst>
              <a:ext uri="{FF2B5EF4-FFF2-40B4-BE49-F238E27FC236}">
                <a16:creationId xmlns:a16="http://schemas.microsoft.com/office/drawing/2014/main" id="{FB7DBE0A-EAEA-40BB-85FD-817E09B72E57}"/>
              </a:ext>
            </a:extLst>
          </p:cNvPr>
          <p:cNvSpPr/>
          <p:nvPr/>
        </p:nvSpPr>
        <p:spPr>
          <a:xfrm>
            <a:off x="9276080" y="1767840"/>
            <a:ext cx="2021840" cy="75184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000" dirty="0">
                <a:solidFill>
                  <a:schemeClr val="bg1"/>
                </a:solidFill>
              </a:rPr>
              <a:t>Labour</a:t>
            </a:r>
            <a:endParaRPr lang="en-GB" dirty="0">
              <a:solidFill>
                <a:schemeClr val="bg1"/>
              </a:solidFill>
            </a:endParaRPr>
          </a:p>
        </p:txBody>
      </p:sp>
      <p:sp>
        <p:nvSpPr>
          <p:cNvPr id="6" name="Rectangle: Rounded Corners 5">
            <a:extLst>
              <a:ext uri="{FF2B5EF4-FFF2-40B4-BE49-F238E27FC236}">
                <a16:creationId xmlns:a16="http://schemas.microsoft.com/office/drawing/2014/main" id="{C7AF023F-451A-4D63-B7FD-FD039A524E44}"/>
              </a:ext>
            </a:extLst>
          </p:cNvPr>
          <p:cNvSpPr/>
          <p:nvPr/>
        </p:nvSpPr>
        <p:spPr>
          <a:xfrm>
            <a:off x="9276080" y="3312160"/>
            <a:ext cx="2021840" cy="75184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000" dirty="0" err="1">
                <a:solidFill>
                  <a:schemeClr val="bg1"/>
                </a:solidFill>
              </a:rPr>
              <a:t>Ownership</a:t>
            </a:r>
            <a:endParaRPr lang="en-GB" dirty="0">
              <a:solidFill>
                <a:schemeClr val="bg1"/>
              </a:solidFill>
            </a:endParaRPr>
          </a:p>
        </p:txBody>
      </p:sp>
      <p:sp>
        <p:nvSpPr>
          <p:cNvPr id="7" name="Rectangle: Rounded Corners 6">
            <a:extLst>
              <a:ext uri="{FF2B5EF4-FFF2-40B4-BE49-F238E27FC236}">
                <a16:creationId xmlns:a16="http://schemas.microsoft.com/office/drawing/2014/main" id="{69C7D176-8338-44F9-BBBA-4655F6C3874D}"/>
              </a:ext>
            </a:extLst>
          </p:cNvPr>
          <p:cNvSpPr/>
          <p:nvPr/>
        </p:nvSpPr>
        <p:spPr>
          <a:xfrm>
            <a:off x="9276080" y="4856480"/>
            <a:ext cx="2021840" cy="75184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000" dirty="0" err="1">
                <a:solidFill>
                  <a:schemeClr val="bg1"/>
                </a:solidFill>
              </a:rPr>
              <a:t>Inheritance</a:t>
            </a:r>
            <a:endParaRPr lang="en-GB" dirty="0">
              <a:solidFill>
                <a:schemeClr val="bg1"/>
              </a:solidFill>
            </a:endParaRPr>
          </a:p>
        </p:txBody>
      </p:sp>
      <p:sp>
        <p:nvSpPr>
          <p:cNvPr id="3" name="Arrow: Right 2">
            <a:extLst>
              <a:ext uri="{FF2B5EF4-FFF2-40B4-BE49-F238E27FC236}">
                <a16:creationId xmlns:a16="http://schemas.microsoft.com/office/drawing/2014/main" id="{55653F0A-CB45-4269-9FA3-2FE75D3DEDAA}"/>
              </a:ext>
            </a:extLst>
          </p:cNvPr>
          <p:cNvSpPr/>
          <p:nvPr/>
        </p:nvSpPr>
        <p:spPr>
          <a:xfrm rot="5400000">
            <a:off x="9972040" y="2771140"/>
            <a:ext cx="629920" cy="28956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8" name="Arrow: Right 7">
            <a:extLst>
              <a:ext uri="{FF2B5EF4-FFF2-40B4-BE49-F238E27FC236}">
                <a16:creationId xmlns:a16="http://schemas.microsoft.com/office/drawing/2014/main" id="{F824B641-BA28-44A1-B185-0A0CACAD219D}"/>
              </a:ext>
            </a:extLst>
          </p:cNvPr>
          <p:cNvSpPr/>
          <p:nvPr/>
        </p:nvSpPr>
        <p:spPr>
          <a:xfrm rot="5400000">
            <a:off x="9972040" y="4315460"/>
            <a:ext cx="629920" cy="28956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Tree>
    <p:extLst>
      <p:ext uri="{BB962C8B-B14F-4D97-AF65-F5344CB8AC3E}">
        <p14:creationId xmlns:p14="http://schemas.microsoft.com/office/powerpoint/2010/main" val="1964014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4F19080-8F86-4017-BF72-EA94EA6BD6EA}"/>
              </a:ext>
            </a:extLst>
          </p:cNvPr>
          <p:cNvSpPr>
            <a:spLocks noGrp="1"/>
          </p:cNvSpPr>
          <p:nvPr>
            <p:ph type="title"/>
          </p:nvPr>
        </p:nvSpPr>
        <p:spPr>
          <a:xfrm>
            <a:off x="801099" y="1396289"/>
            <a:ext cx="5006336" cy="1325563"/>
          </a:xfrm>
        </p:spPr>
        <p:txBody>
          <a:bodyPr vert="horz" lIns="91440" tIns="45720" rIns="91440" bIns="45720" rtlCol="0" anchor="ctr">
            <a:normAutofit/>
          </a:bodyPr>
          <a:lstStyle/>
          <a:p>
            <a:pPr>
              <a:lnSpc>
                <a:spcPct val="90000"/>
              </a:lnSpc>
            </a:pPr>
            <a:r>
              <a:rPr lang="en-US" sz="4400">
                <a:solidFill>
                  <a:schemeClr val="tx1"/>
                </a:solidFill>
                <a:latin typeface="+mj-lt"/>
              </a:rPr>
              <a:t>Social complexity and inequality</a:t>
            </a:r>
          </a:p>
        </p:txBody>
      </p:sp>
      <p:sp>
        <p:nvSpPr>
          <p:cNvPr id="8" name="Content Placeholder 7">
            <a:extLst>
              <a:ext uri="{FF2B5EF4-FFF2-40B4-BE49-F238E27FC236}">
                <a16:creationId xmlns:a16="http://schemas.microsoft.com/office/drawing/2014/main" id="{38969CDD-74BB-49E1-9E44-77E87EEF9691}"/>
              </a:ext>
            </a:extLst>
          </p:cNvPr>
          <p:cNvSpPr>
            <a:spLocks noGrp="1"/>
          </p:cNvSpPr>
          <p:nvPr>
            <p:ph idx="1"/>
          </p:nvPr>
        </p:nvSpPr>
        <p:spPr>
          <a:xfrm>
            <a:off x="805543" y="2871982"/>
            <a:ext cx="5006336" cy="3181684"/>
          </a:xfrm>
        </p:spPr>
        <p:txBody>
          <a:bodyPr vert="horz" lIns="91440" tIns="45720" rIns="91440" bIns="45720" rtlCol="0" anchor="t">
            <a:normAutofit/>
          </a:bodyPr>
          <a:lstStyle/>
          <a:p>
            <a:pPr>
              <a:lnSpc>
                <a:spcPct val="90000"/>
              </a:lnSpc>
              <a:buFont typeface="Arial" panose="020B0604020202020204" pitchFamily="34" charset="0"/>
              <a:buChar char="•"/>
            </a:pPr>
            <a:r>
              <a:rPr lang="en-US" sz="1800" dirty="0">
                <a:latin typeface="+mn-lt"/>
              </a:rPr>
              <a:t>(Implicit) assumption of correspondence between complexity and inequality</a:t>
            </a:r>
          </a:p>
          <a:p>
            <a:pPr>
              <a:lnSpc>
                <a:spcPct val="90000"/>
              </a:lnSpc>
              <a:buFont typeface="Arial" panose="020B0604020202020204" pitchFamily="34" charset="0"/>
              <a:buChar char="•"/>
            </a:pPr>
            <a:r>
              <a:rPr lang="en-US" sz="1800" dirty="0">
                <a:latin typeface="+mn-lt"/>
              </a:rPr>
              <a:t>Different forms of inequality</a:t>
            </a:r>
          </a:p>
          <a:p>
            <a:pPr lvl="1">
              <a:lnSpc>
                <a:spcPct val="90000"/>
              </a:lnSpc>
              <a:buFont typeface="Arial" panose="020B0604020202020204" pitchFamily="34" charset="0"/>
              <a:buChar char="•"/>
            </a:pPr>
            <a:r>
              <a:rPr lang="en-US" sz="1800" dirty="0">
                <a:latin typeface="+mn-lt"/>
              </a:rPr>
              <a:t>Social, economic, political,…</a:t>
            </a:r>
          </a:p>
          <a:p>
            <a:pPr>
              <a:lnSpc>
                <a:spcPct val="90000"/>
              </a:lnSpc>
              <a:buFont typeface="Arial" panose="020B0604020202020204" pitchFamily="34" charset="0"/>
              <a:buChar char="•"/>
            </a:pPr>
            <a:r>
              <a:rPr lang="en-US" sz="1800" dirty="0">
                <a:latin typeface="+mn-lt"/>
              </a:rPr>
              <a:t>Different scales of inequality</a:t>
            </a:r>
          </a:p>
          <a:p>
            <a:pPr lvl="1">
              <a:lnSpc>
                <a:spcPct val="90000"/>
              </a:lnSpc>
              <a:buFont typeface="Arial" panose="020B0604020202020204" pitchFamily="34" charset="0"/>
              <a:buChar char="•"/>
            </a:pPr>
            <a:r>
              <a:rPr lang="en-US" sz="1800" dirty="0">
                <a:latin typeface="+mn-lt"/>
              </a:rPr>
              <a:t>Individual, groups, societal,…</a:t>
            </a:r>
          </a:p>
          <a:p>
            <a:pPr>
              <a:lnSpc>
                <a:spcPct val="90000"/>
              </a:lnSpc>
              <a:buFont typeface="Arial" panose="020B0604020202020204" pitchFamily="34" charset="0"/>
              <a:buChar char="•"/>
            </a:pPr>
            <a:r>
              <a:rPr lang="en-US" sz="1800" dirty="0">
                <a:latin typeface="+mn-lt"/>
              </a:rPr>
              <a:t>Different mechanisms of inequality</a:t>
            </a:r>
          </a:p>
          <a:p>
            <a:pPr lvl="1">
              <a:lnSpc>
                <a:spcPct val="90000"/>
              </a:lnSpc>
              <a:buFont typeface="Arial" panose="020B0604020202020204" pitchFamily="34" charset="0"/>
              <a:buChar char="•"/>
            </a:pPr>
            <a:r>
              <a:rPr lang="en-US" sz="1800" dirty="0">
                <a:latin typeface="+mn-lt"/>
              </a:rPr>
              <a:t>Status, division of </a:t>
            </a:r>
            <a:r>
              <a:rPr lang="en-US" sz="1800" dirty="0" err="1">
                <a:latin typeface="+mn-lt"/>
              </a:rPr>
              <a:t>labour</a:t>
            </a:r>
            <a:r>
              <a:rPr lang="en-US" sz="1800" dirty="0">
                <a:latin typeface="+mn-lt"/>
              </a:rPr>
              <a:t>, inheritance,…</a:t>
            </a:r>
          </a:p>
          <a:p>
            <a:pPr lvl="1">
              <a:lnSpc>
                <a:spcPct val="90000"/>
              </a:lnSpc>
              <a:buFont typeface="Arial" panose="020B0604020202020204" pitchFamily="34" charset="0"/>
              <a:buChar char="•"/>
            </a:pPr>
            <a:endParaRPr lang="en-US" sz="1800" dirty="0">
              <a:latin typeface="+mn-lt"/>
            </a:endParaRPr>
          </a:p>
        </p:txBody>
      </p:sp>
      <p:sp>
        <p:nvSpPr>
          <p:cNvPr id="15" name="Freeform: Shape 12">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218"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descr="A close up of a logo&#10;&#10;Description automatically generated">
            <a:extLst>
              <a:ext uri="{FF2B5EF4-FFF2-40B4-BE49-F238E27FC236}">
                <a16:creationId xmlns:a16="http://schemas.microsoft.com/office/drawing/2014/main" id="{DF02DBB0-65A8-44EE-A7A7-D4DB53386596}"/>
              </a:ext>
            </a:extLst>
          </p:cNvPr>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t="13097" r="2" b="11484"/>
          <a:stretch/>
        </p:blipFill>
        <p:spPr>
          <a:xfrm>
            <a:off x="6167846" y="10"/>
            <a:ext cx="6024154" cy="685799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p:spPr>
      </p:pic>
    </p:spTree>
    <p:extLst>
      <p:ext uri="{BB962C8B-B14F-4D97-AF65-F5344CB8AC3E}">
        <p14:creationId xmlns:p14="http://schemas.microsoft.com/office/powerpoint/2010/main" val="263268543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344906" y="1343655"/>
            <a:ext cx="5286027" cy="3780000"/>
          </a:xfrm>
          <a:prstGeom prst="rect">
            <a:avLst/>
          </a:prstGeom>
        </p:spPr>
      </p:pic>
      <p:sp>
        <p:nvSpPr>
          <p:cNvPr id="2" name="Title 1"/>
          <p:cNvSpPr>
            <a:spLocks noGrp="1"/>
          </p:cNvSpPr>
          <p:nvPr>
            <p:ph type="title"/>
          </p:nvPr>
        </p:nvSpPr>
        <p:spPr/>
        <p:txBody>
          <a:bodyPr>
            <a:normAutofit/>
          </a:bodyPr>
          <a:lstStyle/>
          <a:p>
            <a:r>
              <a:rPr lang="en-GB" sz="3200" dirty="0"/>
              <a:t>Social complexity and complex systems</a:t>
            </a:r>
          </a:p>
        </p:txBody>
      </p:sp>
      <p:grpSp>
        <p:nvGrpSpPr>
          <p:cNvPr id="37" name="Group 36"/>
          <p:cNvGrpSpPr/>
          <p:nvPr/>
        </p:nvGrpSpPr>
        <p:grpSpPr>
          <a:xfrm>
            <a:off x="166598" y="1359036"/>
            <a:ext cx="5306609" cy="3780000"/>
            <a:chOff x="392295" y="2046430"/>
            <a:chExt cx="5306609" cy="3780000"/>
          </a:xfrm>
        </p:grpSpPr>
        <p:grpSp>
          <p:nvGrpSpPr>
            <p:cNvPr id="32" name="Group 31"/>
            <p:cNvGrpSpPr/>
            <p:nvPr/>
          </p:nvGrpSpPr>
          <p:grpSpPr>
            <a:xfrm>
              <a:off x="392295" y="2046430"/>
              <a:ext cx="5306609" cy="3780000"/>
              <a:chOff x="199255" y="2046430"/>
              <a:chExt cx="5306609" cy="3780000"/>
            </a:xfrm>
          </p:grpSpPr>
          <p:sp>
            <p:nvSpPr>
              <p:cNvPr id="24" name="Rounded Rectangle 23"/>
              <p:cNvSpPr/>
              <p:nvPr/>
            </p:nvSpPr>
            <p:spPr>
              <a:xfrm>
                <a:off x="199255" y="3573002"/>
                <a:ext cx="1503680" cy="9090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Arial" panose="020B0604020202020204"/>
                    <a:ea typeface="+mn-ea"/>
                    <a:cs typeface="+mn-cs"/>
                  </a:rPr>
                  <a:t>Material expression</a:t>
                </a:r>
              </a:p>
            </p:txBody>
          </p:sp>
          <p:grpSp>
            <p:nvGrpSpPr>
              <p:cNvPr id="31" name="Group 30"/>
              <p:cNvGrpSpPr/>
              <p:nvPr/>
            </p:nvGrpSpPr>
            <p:grpSpPr>
              <a:xfrm>
                <a:off x="951094" y="2046430"/>
                <a:ext cx="4554770" cy="3780000"/>
                <a:chOff x="951094" y="2046430"/>
                <a:chExt cx="4554770" cy="3780000"/>
              </a:xfrm>
            </p:grpSpPr>
            <p:grpSp>
              <p:nvGrpSpPr>
                <p:cNvPr id="23" name="Group 22"/>
                <p:cNvGrpSpPr/>
                <p:nvPr/>
              </p:nvGrpSpPr>
              <p:grpSpPr>
                <a:xfrm>
                  <a:off x="2814321" y="2046430"/>
                  <a:ext cx="2691543" cy="3780000"/>
                  <a:chOff x="1564641" y="2046430"/>
                  <a:chExt cx="2691543" cy="3780000"/>
                </a:xfrm>
              </p:grpSpPr>
              <p:grpSp>
                <p:nvGrpSpPr>
                  <p:cNvPr id="12" name="Group 11"/>
                  <p:cNvGrpSpPr>
                    <a:grpSpLocks noChangeAspect="1"/>
                  </p:cNvGrpSpPr>
                  <p:nvPr/>
                </p:nvGrpSpPr>
                <p:grpSpPr>
                  <a:xfrm>
                    <a:off x="1564641" y="2046430"/>
                    <a:ext cx="2691543" cy="3780000"/>
                    <a:chOff x="1381760" y="1629870"/>
                    <a:chExt cx="2987040" cy="4194992"/>
                  </a:xfrm>
                </p:grpSpPr>
                <p:sp>
                  <p:nvSpPr>
                    <p:cNvPr id="6" name="Rounded Rectangle 5"/>
                    <p:cNvSpPr/>
                    <p:nvPr/>
                  </p:nvSpPr>
                  <p:spPr>
                    <a:xfrm>
                      <a:off x="1381760" y="4991742"/>
                      <a:ext cx="2956560" cy="833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Arial" panose="020B0604020202020204"/>
                          <a:ea typeface="+mn-ea"/>
                          <a:cs typeface="+mn-cs"/>
                        </a:rPr>
                        <a:t>Social action/interaction</a:t>
                      </a:r>
                    </a:p>
                  </p:txBody>
                </p:sp>
                <p:sp>
                  <p:nvSpPr>
                    <p:cNvPr id="7" name="Down Arrow 6"/>
                    <p:cNvSpPr/>
                    <p:nvPr/>
                  </p:nvSpPr>
                  <p:spPr>
                    <a:xfrm rot="10800000">
                      <a:off x="2585720" y="4317690"/>
                      <a:ext cx="548640" cy="5994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Rounded Rectangle 7"/>
                    <p:cNvSpPr/>
                    <p:nvPr/>
                  </p:nvSpPr>
                  <p:spPr>
                    <a:xfrm>
                      <a:off x="1381760" y="3411884"/>
                      <a:ext cx="2956560" cy="833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Arial" panose="020B0604020202020204"/>
                          <a:ea typeface="+mn-ea"/>
                          <a:cs typeface="+mn-cs"/>
                        </a:rPr>
                        <a:t>Social practices</a:t>
                      </a:r>
                    </a:p>
                  </p:txBody>
                </p:sp>
                <p:sp>
                  <p:nvSpPr>
                    <p:cNvPr id="9" name="Down Arrow 8"/>
                    <p:cNvSpPr/>
                    <p:nvPr/>
                  </p:nvSpPr>
                  <p:spPr>
                    <a:xfrm rot="10800000">
                      <a:off x="2585720" y="2636754"/>
                      <a:ext cx="548640" cy="5994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Rounded Rectangle 9"/>
                    <p:cNvSpPr/>
                    <p:nvPr/>
                  </p:nvSpPr>
                  <p:spPr>
                    <a:xfrm>
                      <a:off x="1412240" y="1629870"/>
                      <a:ext cx="2956560" cy="833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Arial" panose="020B0604020202020204"/>
                          <a:ea typeface="+mn-ea"/>
                          <a:cs typeface="+mn-cs"/>
                        </a:rPr>
                        <a:t>Social organization/institutions</a:t>
                      </a:r>
                    </a:p>
                  </p:txBody>
                </p:sp>
              </p:grpSp>
              <p:cxnSp>
                <p:nvCxnSpPr>
                  <p:cNvPr id="14" name="Elbow Connector 13"/>
                  <p:cNvCxnSpPr>
                    <a:stCxn id="10" idx="1"/>
                    <a:endCxn id="8" idx="1"/>
                  </p:cNvCxnSpPr>
                  <p:nvPr/>
                </p:nvCxnSpPr>
                <p:spPr>
                  <a:xfrm rot="10800000" flipV="1">
                    <a:off x="1564642" y="2421781"/>
                    <a:ext cx="27465" cy="1605727"/>
                  </a:xfrm>
                  <a:prstGeom prst="bentConnector3">
                    <a:avLst>
                      <a:gd name="adj1" fmla="val 93233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10" idx="1"/>
                    <a:endCxn id="6" idx="1"/>
                  </p:cNvCxnSpPr>
                  <p:nvPr/>
                </p:nvCxnSpPr>
                <p:spPr>
                  <a:xfrm rot="10800000" flipV="1">
                    <a:off x="1564642" y="2421781"/>
                    <a:ext cx="27465" cy="3029297"/>
                  </a:xfrm>
                  <a:prstGeom prst="bentConnector3">
                    <a:avLst>
                      <a:gd name="adj1" fmla="val 93233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8" idx="3"/>
                    <a:endCxn id="6" idx="3"/>
                  </p:cNvCxnSpPr>
                  <p:nvPr/>
                </p:nvCxnSpPr>
                <p:spPr>
                  <a:xfrm>
                    <a:off x="4228719" y="4027509"/>
                    <a:ext cx="12700" cy="1423570"/>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26" name="Elbow Connector 25"/>
                <p:cNvCxnSpPr>
                  <a:stCxn id="24" idx="0"/>
                  <a:endCxn id="10" idx="0"/>
                </p:cNvCxnSpPr>
                <p:nvPr/>
              </p:nvCxnSpPr>
              <p:spPr>
                <a:xfrm rot="5400000" flipH="1" flipV="1">
                  <a:off x="1799174" y="1198351"/>
                  <a:ext cx="1526572" cy="3222730"/>
                </a:xfrm>
                <a:prstGeom prst="bentConnector3">
                  <a:avLst>
                    <a:gd name="adj1" fmla="val 114975"/>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24" idx="2"/>
                  <a:endCxn id="6" idx="2"/>
                </p:cNvCxnSpPr>
                <p:nvPr/>
              </p:nvCxnSpPr>
              <p:spPr>
                <a:xfrm rot="16200000" flipH="1">
                  <a:off x="1876519" y="3556589"/>
                  <a:ext cx="1344416" cy="3195265"/>
                </a:xfrm>
                <a:prstGeom prst="bentConnector3">
                  <a:avLst>
                    <a:gd name="adj1" fmla="val 117004"/>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cxnSp>
          <p:nvCxnSpPr>
            <p:cNvPr id="36" name="Straight Arrow Connector 35"/>
            <p:cNvCxnSpPr>
              <a:stCxn id="24" idx="3"/>
              <a:endCxn id="8" idx="1"/>
            </p:cNvCxnSpPr>
            <p:nvPr/>
          </p:nvCxnSpPr>
          <p:spPr>
            <a:xfrm>
              <a:off x="1895975" y="4027508"/>
              <a:ext cx="1111386"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 name="TextBox 2"/>
          <p:cNvSpPr txBox="1"/>
          <p:nvPr/>
        </p:nvSpPr>
        <p:spPr>
          <a:xfrm>
            <a:off x="2225971" y="2677886"/>
            <a:ext cx="29009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2F4D5D"/>
                </a:solidFill>
                <a:effectLst/>
                <a:uLnTx/>
                <a:uFillTx/>
                <a:latin typeface="Arial" panose="020B0604020202020204"/>
                <a:ea typeface="+mn-ea"/>
                <a:cs typeface="+mn-cs"/>
              </a:rPr>
              <a:t>1</a:t>
            </a:r>
          </a:p>
        </p:txBody>
      </p:sp>
      <p:sp>
        <p:nvSpPr>
          <p:cNvPr id="4" name="TextBox 3"/>
          <p:cNvSpPr txBox="1"/>
          <p:nvPr/>
        </p:nvSpPr>
        <p:spPr>
          <a:xfrm>
            <a:off x="918437" y="2046430"/>
            <a:ext cx="2027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2F4D5D"/>
                </a:solidFill>
                <a:effectLst/>
                <a:uLnTx/>
                <a:uFillTx/>
                <a:latin typeface="Arial" panose="020B0604020202020204"/>
                <a:ea typeface="+mn-ea"/>
                <a:cs typeface="+mn-cs"/>
              </a:rPr>
              <a:t>2</a:t>
            </a:r>
          </a:p>
        </p:txBody>
      </p:sp>
      <p:sp>
        <p:nvSpPr>
          <p:cNvPr id="11" name="TextBox 10"/>
          <p:cNvSpPr txBox="1"/>
          <p:nvPr/>
        </p:nvSpPr>
        <p:spPr>
          <a:xfrm>
            <a:off x="260315" y="5516532"/>
            <a:ext cx="10578014" cy="646331"/>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0" lang="en-GB" sz="1800" b="0" i="0" u="none" strike="noStrike" kern="1200" cap="none" spc="0" normalizeH="0" baseline="0" noProof="0" dirty="0">
                <a:ln>
                  <a:noFill/>
                </a:ln>
                <a:solidFill>
                  <a:srgbClr val="2F4D5D"/>
                </a:solidFill>
                <a:effectLst/>
                <a:uLnTx/>
                <a:uFillTx/>
                <a:latin typeface="Arial" panose="020B0604020202020204"/>
                <a:ea typeface="+mn-ea"/>
                <a:cs typeface="+mn-cs"/>
              </a:rPr>
              <a:t>Temporal, spatial and social structuration</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0" lang="en-GB" sz="1800" b="0" i="0" u="none" strike="noStrike" kern="1200" cap="none" spc="0" normalizeH="0" baseline="0" noProof="0" dirty="0">
                <a:ln>
                  <a:noFill/>
                </a:ln>
                <a:solidFill>
                  <a:srgbClr val="2F4D5D"/>
                </a:solidFill>
                <a:effectLst/>
                <a:uLnTx/>
                <a:uFillTx/>
                <a:latin typeface="Arial" panose="020B0604020202020204"/>
                <a:ea typeface="+mn-ea"/>
                <a:cs typeface="+mn-cs"/>
              </a:rPr>
              <a:t>Archaeological reflection: Material expression of social interactions, practices and institutions</a:t>
            </a:r>
          </a:p>
        </p:txBody>
      </p:sp>
    </p:spTree>
    <p:extLst>
      <p:ext uri="{BB962C8B-B14F-4D97-AF65-F5344CB8AC3E}">
        <p14:creationId xmlns:p14="http://schemas.microsoft.com/office/powerpoint/2010/main" val="928089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75999" y="1453696"/>
            <a:ext cx="5922771" cy="4695506"/>
          </a:xfrm>
        </p:spPr>
        <p:txBody>
          <a:bodyPr>
            <a:normAutofit/>
          </a:bodyPr>
          <a:lstStyle/>
          <a:p>
            <a:r>
              <a:rPr lang="en-GB" dirty="0"/>
              <a:t>How did social complexity develop through decision-making strategies?</a:t>
            </a:r>
          </a:p>
          <a:p>
            <a:r>
              <a:rPr lang="en-GB" dirty="0"/>
              <a:t>Dual loop of signal detection, information-processing, and problem-solving strategies:</a:t>
            </a:r>
          </a:p>
          <a:p>
            <a:pPr lvl="1"/>
            <a:r>
              <a:rPr lang="en-GB" sz="2000" dirty="0"/>
              <a:t>‘Fast’ process of decision-making processes</a:t>
            </a:r>
          </a:p>
          <a:p>
            <a:pPr lvl="1"/>
            <a:r>
              <a:rPr lang="en-GB" sz="2000" dirty="0"/>
              <a:t>‘Slow’ process of socio-political complexity</a:t>
            </a:r>
          </a:p>
        </p:txBody>
      </p:sp>
      <p:pic>
        <p:nvPicPr>
          <p:cNvPr id="5" name="Content Placeholder 7"/>
          <p:cNvPicPr>
            <a:picLocks noGrp="1" noChangeAspect="1"/>
          </p:cNvPicPr>
          <p:nvPr>
            <p:ph sz="quarter" idx="13"/>
          </p:nvPr>
        </p:nvPicPr>
        <p:blipFill>
          <a:blip r:embed="rId3"/>
          <a:stretch>
            <a:fillRect/>
          </a:stretch>
        </p:blipFill>
        <p:spPr>
          <a:xfrm>
            <a:off x="7430329" y="392722"/>
            <a:ext cx="4607477" cy="5344118"/>
          </a:xfrm>
          <a:prstGeom prst="rect">
            <a:avLst/>
          </a:prstGeom>
          <a:ln>
            <a:solidFill>
              <a:sysClr val="windowText" lastClr="000000"/>
            </a:solidFill>
          </a:ln>
        </p:spPr>
      </p:pic>
      <p:sp>
        <p:nvSpPr>
          <p:cNvPr id="4" name="Title 3"/>
          <p:cNvSpPr>
            <a:spLocks noGrp="1"/>
          </p:cNvSpPr>
          <p:nvPr>
            <p:ph type="title"/>
          </p:nvPr>
        </p:nvSpPr>
        <p:spPr/>
        <p:txBody>
          <a:bodyPr/>
          <a:lstStyle/>
          <a:p>
            <a:r>
              <a:rPr lang="en-GB" dirty="0"/>
              <a:t>Social complexity trajectories</a:t>
            </a:r>
          </a:p>
        </p:txBody>
      </p:sp>
      <p:sp>
        <p:nvSpPr>
          <p:cNvPr id="7" name="TextBox 6"/>
          <p:cNvSpPr txBox="1"/>
          <p:nvPr/>
        </p:nvSpPr>
        <p:spPr>
          <a:xfrm>
            <a:off x="0" y="6243862"/>
            <a:ext cx="7925400" cy="307777"/>
          </a:xfrm>
          <a:prstGeom prst="rect">
            <a:avLst/>
          </a:prstGeom>
          <a:noFill/>
        </p:spPr>
        <p:txBody>
          <a:bodyPr wrap="square" rtlCol="0">
            <a:spAutoFit/>
          </a:bodyPr>
          <a:lstStyle/>
          <a:p>
            <a:r>
              <a:rPr lang="en-GB" sz="1400" dirty="0">
                <a:solidFill>
                  <a:schemeClr val="bg1"/>
                </a:solidFill>
              </a:rPr>
              <a:t>Cioffi-Revilla (2005) A Canonical Theory of Origins and Development of Social Complexity</a:t>
            </a:r>
          </a:p>
        </p:txBody>
      </p:sp>
      <p:sp>
        <p:nvSpPr>
          <p:cNvPr id="3" name="TextBox 2"/>
          <p:cNvSpPr txBox="1"/>
          <p:nvPr/>
        </p:nvSpPr>
        <p:spPr>
          <a:xfrm>
            <a:off x="8890424" y="5796448"/>
            <a:ext cx="1687285" cy="307777"/>
          </a:xfrm>
          <a:prstGeom prst="rect">
            <a:avLst/>
          </a:prstGeom>
          <a:noFill/>
        </p:spPr>
        <p:txBody>
          <a:bodyPr wrap="square" rtlCol="0">
            <a:spAutoFit/>
          </a:bodyPr>
          <a:lstStyle/>
          <a:p>
            <a:r>
              <a:rPr lang="en-GB" sz="1400" dirty="0" err="1"/>
              <a:t>Cioffi</a:t>
            </a:r>
            <a:r>
              <a:rPr lang="en-GB" sz="1400" dirty="0"/>
              <a:t>-Revilla 2005</a:t>
            </a:r>
          </a:p>
        </p:txBody>
      </p:sp>
    </p:spTree>
    <p:extLst>
      <p:ext uri="{BB962C8B-B14F-4D97-AF65-F5344CB8AC3E}">
        <p14:creationId xmlns:p14="http://schemas.microsoft.com/office/powerpoint/2010/main" val="3157847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5D98A4-33EB-490A-834F-E76FD8A8D2D5}"/>
              </a:ext>
            </a:extLst>
          </p:cNvPr>
          <p:cNvSpPr>
            <a:spLocks noGrp="1"/>
          </p:cNvSpPr>
          <p:nvPr>
            <p:ph type="title"/>
          </p:nvPr>
        </p:nvSpPr>
        <p:spPr>
          <a:xfrm>
            <a:off x="762001" y="803325"/>
            <a:ext cx="5314536" cy="1325563"/>
          </a:xfrm>
        </p:spPr>
        <p:txBody>
          <a:bodyPr vert="horz" lIns="91440" tIns="45720" rIns="91440" bIns="45720" rtlCol="0" anchor="ctr">
            <a:normAutofit/>
          </a:bodyPr>
          <a:lstStyle/>
          <a:p>
            <a:pPr>
              <a:lnSpc>
                <a:spcPct val="90000"/>
              </a:lnSpc>
            </a:pPr>
            <a:r>
              <a:rPr lang="en-US" sz="3400">
                <a:solidFill>
                  <a:schemeClr val="tx1"/>
                </a:solidFill>
                <a:latin typeface="+mj-lt"/>
              </a:rPr>
              <a:t>Complexity and inequality in cities: social entropy</a:t>
            </a:r>
          </a:p>
        </p:txBody>
      </p:sp>
      <p:sp>
        <p:nvSpPr>
          <p:cNvPr id="2" name="Content Placeholder 1">
            <a:extLst>
              <a:ext uri="{FF2B5EF4-FFF2-40B4-BE49-F238E27FC236}">
                <a16:creationId xmlns:a16="http://schemas.microsoft.com/office/drawing/2014/main" id="{026504DD-C10D-44A5-9B2D-F4707F10A662}"/>
              </a:ext>
            </a:extLst>
          </p:cNvPr>
          <p:cNvSpPr>
            <a:spLocks noGrp="1"/>
          </p:cNvSpPr>
          <p:nvPr>
            <p:ph idx="1"/>
          </p:nvPr>
        </p:nvSpPr>
        <p:spPr>
          <a:xfrm>
            <a:off x="762000" y="2279018"/>
            <a:ext cx="5314543" cy="3375920"/>
          </a:xfrm>
        </p:spPr>
        <p:txBody>
          <a:bodyPr vert="horz" lIns="91440" tIns="45720" rIns="91440" bIns="45720" rtlCol="0" anchor="t">
            <a:normAutofit/>
          </a:bodyPr>
          <a:lstStyle/>
          <a:p>
            <a:pPr>
              <a:lnSpc>
                <a:spcPct val="90000"/>
              </a:lnSpc>
              <a:buFont typeface="Arial" panose="020B0604020202020204" pitchFamily="34" charset="0"/>
              <a:buChar char="•"/>
            </a:pPr>
            <a:r>
              <a:rPr lang="en-US" sz="1800" dirty="0">
                <a:latin typeface="+mn-lt"/>
              </a:rPr>
              <a:t>Overload in high-information environments</a:t>
            </a:r>
          </a:p>
          <a:p>
            <a:pPr>
              <a:lnSpc>
                <a:spcPct val="90000"/>
              </a:lnSpc>
              <a:buFont typeface="Arial" panose="020B0604020202020204" pitchFamily="34" charset="0"/>
              <a:buChar char="•"/>
            </a:pPr>
            <a:r>
              <a:rPr lang="en-US" sz="1800" dirty="0"/>
              <a:t>Uncertainty in transition from individual to collective systems of interaction</a:t>
            </a:r>
            <a:endParaRPr lang="en-US" sz="1800" dirty="0">
              <a:latin typeface="+mn-lt"/>
            </a:endParaRPr>
          </a:p>
          <a:p>
            <a:pPr>
              <a:lnSpc>
                <a:spcPct val="90000"/>
              </a:lnSpc>
              <a:buFont typeface="Arial" panose="020B0604020202020204" pitchFamily="34" charset="0"/>
              <a:buChar char="•"/>
            </a:pPr>
            <a:r>
              <a:rPr lang="en-US" sz="1800" dirty="0">
                <a:latin typeface="+mn-lt"/>
              </a:rPr>
              <a:t>Selection of interaction</a:t>
            </a:r>
          </a:p>
          <a:p>
            <a:pPr lvl="1">
              <a:lnSpc>
                <a:spcPct val="90000"/>
              </a:lnSpc>
              <a:buFont typeface="Arial" panose="020B0604020202020204" pitchFamily="34" charset="0"/>
              <a:buChar char="•"/>
            </a:pPr>
            <a:r>
              <a:rPr lang="en-US" sz="1800" dirty="0">
                <a:latin typeface="+mn-lt"/>
              </a:rPr>
              <a:t>Influencing probabilities of interaction</a:t>
            </a:r>
          </a:p>
          <a:p>
            <a:pPr>
              <a:lnSpc>
                <a:spcPct val="90000"/>
              </a:lnSpc>
              <a:buFont typeface="Arial" panose="020B0604020202020204" pitchFamily="34" charset="0"/>
              <a:buChar char="•"/>
            </a:pPr>
            <a:r>
              <a:rPr lang="en-US" sz="1800" dirty="0">
                <a:latin typeface="+mn-lt"/>
                <a:sym typeface="Wingdings" panose="05000000000000000000" pitchFamily="2" charset="2"/>
              </a:rPr>
              <a:t>Development of inequality inevitable</a:t>
            </a:r>
          </a:p>
          <a:p>
            <a:pPr>
              <a:lnSpc>
                <a:spcPct val="90000"/>
              </a:lnSpc>
              <a:buFont typeface="Arial" panose="020B0604020202020204" pitchFamily="34" charset="0"/>
              <a:buChar char="•"/>
            </a:pPr>
            <a:r>
              <a:rPr lang="en-US" sz="1800" dirty="0">
                <a:latin typeface="+mn-lt"/>
                <a:sym typeface="Wingdings" panose="05000000000000000000" pitchFamily="2" charset="2"/>
              </a:rPr>
              <a:t>What information selected and why?</a:t>
            </a:r>
          </a:p>
          <a:p>
            <a:pPr>
              <a:lnSpc>
                <a:spcPct val="90000"/>
              </a:lnSpc>
              <a:buFont typeface="Arial" panose="020B0604020202020204" pitchFamily="34" charset="0"/>
              <a:buChar char="•"/>
            </a:pPr>
            <a:r>
              <a:rPr lang="en-US" sz="1800" dirty="0">
                <a:latin typeface="+mn-lt"/>
                <a:sym typeface="Wingdings" panose="05000000000000000000" pitchFamily="2" charset="2"/>
              </a:rPr>
              <a:t>Purpose? Or emergent coordination of actions between agents with differing goals?</a:t>
            </a:r>
          </a:p>
        </p:txBody>
      </p:sp>
      <p:sp>
        <p:nvSpPr>
          <p:cNvPr id="15" name="Freeform: Shape 14">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Content Placeholder 9">
            <a:extLst>
              <a:ext uri="{FF2B5EF4-FFF2-40B4-BE49-F238E27FC236}">
                <a16:creationId xmlns:a16="http://schemas.microsoft.com/office/drawing/2014/main" id="{8DA3B3CB-8AEB-4EC5-8FA6-FC626C4C4DD2}"/>
              </a:ext>
            </a:extLst>
          </p:cNvPr>
          <p:cNvPicPr>
            <a:picLocks noChangeAspect="1"/>
          </p:cNvPicPr>
          <p:nvPr/>
        </p:nvPicPr>
        <p:blipFill rotWithShape="1">
          <a:blip r:embed="rId3">
            <a:extLst>
              <a:ext uri="{28A0092B-C50C-407E-A947-70E740481C1C}">
                <a14:useLocalDpi xmlns:a14="http://schemas.microsoft.com/office/drawing/2010/main" val="0"/>
              </a:ext>
            </a:extLst>
          </a:blip>
          <a:srcRect l="8878" r="13898" b="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5" name="Rectangle 4">
            <a:extLst>
              <a:ext uri="{FF2B5EF4-FFF2-40B4-BE49-F238E27FC236}">
                <a16:creationId xmlns:a16="http://schemas.microsoft.com/office/drawing/2014/main" id="{B839CAD0-ACA7-4F9C-B9CD-355286052534}"/>
              </a:ext>
            </a:extLst>
          </p:cNvPr>
          <p:cNvSpPr/>
          <p:nvPr/>
        </p:nvSpPr>
        <p:spPr>
          <a:xfrm>
            <a:off x="0" y="6257835"/>
            <a:ext cx="11041200" cy="600164"/>
          </a:xfrm>
          <a:prstGeom prst="rect">
            <a:avLst/>
          </a:prstGeom>
        </p:spPr>
        <p:txBody>
          <a:bodyPr wrap="square">
            <a:spAutoFit/>
          </a:bodyPr>
          <a:lstStyle/>
          <a:p>
            <a:pPr>
              <a:spcAft>
                <a:spcPts val="600"/>
              </a:spcAft>
            </a:pPr>
            <a:r>
              <a:rPr lang="en-GB" sz="1400" dirty="0" err="1"/>
              <a:t>Netto</a:t>
            </a:r>
            <a:r>
              <a:rPr lang="en-GB" sz="1400" dirty="0"/>
              <a:t>, V., </a:t>
            </a:r>
            <a:r>
              <a:rPr lang="en-GB" sz="1400" dirty="0" err="1"/>
              <a:t>Meirelles</a:t>
            </a:r>
            <a:r>
              <a:rPr lang="en-GB" sz="1400" dirty="0"/>
              <a:t>, J., &amp; Ribeiro, F. (2017) Social Interaction and the City: The Effect of Space on the Reduction of Entropy. </a:t>
            </a:r>
            <a:r>
              <a:rPr lang="en-GB" sz="1400" i="1" dirty="0"/>
              <a:t>Complexity</a:t>
            </a:r>
            <a:r>
              <a:rPr lang="en-GB" sz="1400" dirty="0"/>
              <a:t>.</a:t>
            </a:r>
          </a:p>
          <a:p>
            <a:pPr>
              <a:spcAft>
                <a:spcPts val="600"/>
              </a:spcAft>
            </a:pPr>
            <a:r>
              <a:rPr lang="en-GB" sz="1400" dirty="0" err="1"/>
              <a:t>Netto</a:t>
            </a:r>
            <a:r>
              <a:rPr lang="en-GB" sz="1400" dirty="0"/>
              <a:t>, V. et al. (2018) Cities, from Information to Interaction. </a:t>
            </a:r>
            <a:r>
              <a:rPr lang="en-GB" sz="1400" i="1" dirty="0"/>
              <a:t>Entropy</a:t>
            </a:r>
            <a:r>
              <a:rPr lang="en-GB" sz="1400" dirty="0"/>
              <a:t>, </a:t>
            </a:r>
            <a:r>
              <a:rPr lang="en-GB" sz="1400" i="1" dirty="0"/>
              <a:t>20</a:t>
            </a:r>
            <a:r>
              <a:rPr lang="en-GB" sz="1400" dirty="0"/>
              <a:t>(11), 834.</a:t>
            </a:r>
          </a:p>
        </p:txBody>
      </p:sp>
      <p:sp>
        <p:nvSpPr>
          <p:cNvPr id="7" name="TextBox 6">
            <a:extLst>
              <a:ext uri="{FF2B5EF4-FFF2-40B4-BE49-F238E27FC236}">
                <a16:creationId xmlns:a16="http://schemas.microsoft.com/office/drawing/2014/main" id="{57A08950-B87B-4693-BAFE-611489970874}"/>
              </a:ext>
            </a:extLst>
          </p:cNvPr>
          <p:cNvSpPr txBox="1"/>
          <p:nvPr/>
        </p:nvSpPr>
        <p:spPr>
          <a:xfrm>
            <a:off x="7718880" y="5664442"/>
            <a:ext cx="1312803" cy="461665"/>
          </a:xfrm>
          <a:prstGeom prst="rect">
            <a:avLst/>
          </a:prstGeom>
          <a:noFill/>
        </p:spPr>
        <p:txBody>
          <a:bodyPr wrap="square" rtlCol="0">
            <a:spAutoFit/>
          </a:bodyPr>
          <a:lstStyle/>
          <a:p>
            <a:pPr>
              <a:spcAft>
                <a:spcPts val="600"/>
              </a:spcAft>
            </a:pPr>
            <a:r>
              <a:rPr lang="en-GB" sz="1200" dirty="0"/>
              <a:t>Credit to artist Joan M. Mas</a:t>
            </a:r>
          </a:p>
        </p:txBody>
      </p:sp>
    </p:spTree>
    <p:extLst>
      <p:ext uri="{BB962C8B-B14F-4D97-AF65-F5344CB8AC3E}">
        <p14:creationId xmlns:p14="http://schemas.microsoft.com/office/powerpoint/2010/main" val="4197108319"/>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A0FEB1-8735-451A-BF35-747570D0D2FB}"/>
              </a:ext>
            </a:extLst>
          </p:cNvPr>
          <p:cNvSpPr>
            <a:spLocks noGrp="1"/>
          </p:cNvSpPr>
          <p:nvPr>
            <p:ph idx="1"/>
          </p:nvPr>
        </p:nvSpPr>
        <p:spPr/>
        <p:txBody>
          <a:bodyPr>
            <a:normAutofit/>
          </a:bodyPr>
          <a:lstStyle/>
          <a:p>
            <a:r>
              <a:rPr lang="nl-NL" dirty="0" err="1"/>
              <a:t>Recurrent</a:t>
            </a:r>
            <a:r>
              <a:rPr lang="nl-NL" dirty="0"/>
              <a:t> </a:t>
            </a:r>
            <a:r>
              <a:rPr lang="nl-NL" dirty="0" err="1"/>
              <a:t>needs</a:t>
            </a:r>
            <a:r>
              <a:rPr lang="nl-NL" dirty="0"/>
              <a:t> </a:t>
            </a:r>
            <a:r>
              <a:rPr lang="nl-NL" dirty="0" err="1"/>
              <a:t>and</a:t>
            </a:r>
            <a:r>
              <a:rPr lang="nl-NL" dirty="0"/>
              <a:t> goals </a:t>
            </a:r>
            <a:r>
              <a:rPr lang="nl-NL" dirty="0" err="1"/>
              <a:t>requiring</a:t>
            </a:r>
            <a:r>
              <a:rPr lang="nl-NL" dirty="0"/>
              <a:t> </a:t>
            </a:r>
            <a:r>
              <a:rPr lang="nl-NL" dirty="0" err="1"/>
              <a:t>recurrent</a:t>
            </a:r>
            <a:r>
              <a:rPr lang="nl-NL" dirty="0"/>
              <a:t> actions </a:t>
            </a:r>
            <a:r>
              <a:rPr lang="nl-NL" dirty="0" err="1"/>
              <a:t>creates</a:t>
            </a:r>
            <a:r>
              <a:rPr lang="nl-NL" dirty="0"/>
              <a:t> order</a:t>
            </a:r>
          </a:p>
          <a:p>
            <a:r>
              <a:rPr lang="en-GB" dirty="0"/>
              <a:t>Structuration = increasing complexity &amp; reduction of entropy</a:t>
            </a:r>
          </a:p>
          <a:p>
            <a:r>
              <a:rPr lang="en-GB" dirty="0"/>
              <a:t>Use of space and material environment</a:t>
            </a:r>
          </a:p>
          <a:p>
            <a:pPr lvl="1"/>
            <a:r>
              <a:rPr lang="en-GB" dirty="0"/>
              <a:t>Create difference</a:t>
            </a:r>
          </a:p>
          <a:p>
            <a:pPr lvl="1"/>
            <a:r>
              <a:rPr lang="en-GB" dirty="0"/>
              <a:t>Shape interaction possibilities</a:t>
            </a:r>
          </a:p>
          <a:p>
            <a:pPr>
              <a:buFont typeface="Wingdings" panose="05000000000000000000" pitchFamily="2" charset="2"/>
              <a:buChar char="à"/>
            </a:pPr>
            <a:endParaRPr lang="en-GB" dirty="0">
              <a:sym typeface="Wingdings" panose="05000000000000000000" pitchFamily="2" charset="2"/>
            </a:endParaRPr>
          </a:p>
          <a:p>
            <a:pPr>
              <a:buFont typeface="Wingdings" panose="05000000000000000000" pitchFamily="2" charset="2"/>
              <a:buChar char="à"/>
            </a:pPr>
            <a:endParaRPr lang="en-GB" dirty="0"/>
          </a:p>
          <a:p>
            <a:endParaRPr lang="en-GB" dirty="0"/>
          </a:p>
        </p:txBody>
      </p:sp>
      <p:sp>
        <p:nvSpPr>
          <p:cNvPr id="4" name="Title 3">
            <a:extLst>
              <a:ext uri="{FF2B5EF4-FFF2-40B4-BE49-F238E27FC236}">
                <a16:creationId xmlns:a16="http://schemas.microsoft.com/office/drawing/2014/main" id="{E0EDE2F5-A7DC-4580-AD12-A5BFC1028AD5}"/>
              </a:ext>
            </a:extLst>
          </p:cNvPr>
          <p:cNvSpPr>
            <a:spLocks noGrp="1"/>
          </p:cNvSpPr>
          <p:nvPr>
            <p:ph type="title"/>
          </p:nvPr>
        </p:nvSpPr>
        <p:spPr/>
        <p:txBody>
          <a:bodyPr>
            <a:normAutofit fontScale="90000"/>
          </a:bodyPr>
          <a:lstStyle/>
          <a:p>
            <a:r>
              <a:rPr lang="nl-NL" dirty="0" err="1"/>
              <a:t>Complexity</a:t>
            </a:r>
            <a:r>
              <a:rPr lang="nl-NL" dirty="0"/>
              <a:t> </a:t>
            </a:r>
            <a:r>
              <a:rPr lang="nl-NL" dirty="0" err="1"/>
              <a:t>and</a:t>
            </a:r>
            <a:r>
              <a:rPr lang="nl-NL" dirty="0"/>
              <a:t> </a:t>
            </a:r>
            <a:r>
              <a:rPr lang="nl-NL" dirty="0" err="1"/>
              <a:t>inequality</a:t>
            </a:r>
            <a:r>
              <a:rPr lang="nl-NL" dirty="0"/>
              <a:t> in </a:t>
            </a:r>
            <a:r>
              <a:rPr lang="nl-NL" dirty="0" err="1"/>
              <a:t>cities</a:t>
            </a:r>
            <a:r>
              <a:rPr lang="nl-NL" dirty="0"/>
              <a:t>: </a:t>
            </a:r>
            <a:r>
              <a:rPr lang="nl-NL" dirty="0" err="1"/>
              <a:t>social</a:t>
            </a:r>
            <a:r>
              <a:rPr lang="nl-NL" dirty="0"/>
              <a:t> </a:t>
            </a:r>
            <a:r>
              <a:rPr lang="nl-NL" dirty="0" err="1"/>
              <a:t>structuration</a:t>
            </a:r>
            <a:endParaRPr lang="en-GB" dirty="0"/>
          </a:p>
        </p:txBody>
      </p:sp>
      <p:sp>
        <p:nvSpPr>
          <p:cNvPr id="5" name="Rectangle 4">
            <a:extLst>
              <a:ext uri="{FF2B5EF4-FFF2-40B4-BE49-F238E27FC236}">
                <a16:creationId xmlns:a16="http://schemas.microsoft.com/office/drawing/2014/main" id="{1D7992FE-57F1-4F6D-8D1F-FFE4BF727DEF}"/>
              </a:ext>
            </a:extLst>
          </p:cNvPr>
          <p:cNvSpPr/>
          <p:nvPr/>
        </p:nvSpPr>
        <p:spPr>
          <a:xfrm>
            <a:off x="0" y="6257835"/>
            <a:ext cx="11041200" cy="523220"/>
          </a:xfrm>
          <a:prstGeom prst="rect">
            <a:avLst/>
          </a:prstGeom>
        </p:spPr>
        <p:txBody>
          <a:bodyPr wrap="square">
            <a:spAutoFit/>
          </a:bodyPr>
          <a:lstStyle/>
          <a:p>
            <a:r>
              <a:rPr lang="en-GB" sz="1400" dirty="0" err="1">
                <a:solidFill>
                  <a:schemeClr val="bg1"/>
                </a:solidFill>
              </a:rPr>
              <a:t>Netto</a:t>
            </a:r>
            <a:r>
              <a:rPr lang="en-GB" sz="1400" dirty="0">
                <a:solidFill>
                  <a:schemeClr val="bg1"/>
                </a:solidFill>
              </a:rPr>
              <a:t>, V., </a:t>
            </a:r>
            <a:r>
              <a:rPr lang="en-GB" sz="1400" dirty="0" err="1">
                <a:solidFill>
                  <a:schemeClr val="bg1"/>
                </a:solidFill>
              </a:rPr>
              <a:t>Meirelles</a:t>
            </a:r>
            <a:r>
              <a:rPr lang="en-GB" sz="1400" dirty="0">
                <a:solidFill>
                  <a:schemeClr val="bg1"/>
                </a:solidFill>
              </a:rPr>
              <a:t>, J., &amp; Ribeiro, F. (2017) Social Interaction and the City: The Effect of Space on the Reduction of Entropy. </a:t>
            </a:r>
            <a:r>
              <a:rPr lang="en-GB" sz="1400" i="1" dirty="0">
                <a:solidFill>
                  <a:schemeClr val="bg1"/>
                </a:solidFill>
              </a:rPr>
              <a:t>Complexity</a:t>
            </a:r>
            <a:r>
              <a:rPr lang="en-GB" sz="1400" dirty="0">
                <a:solidFill>
                  <a:schemeClr val="bg1"/>
                </a:solidFill>
              </a:rPr>
              <a:t>. </a:t>
            </a:r>
          </a:p>
          <a:p>
            <a:r>
              <a:rPr lang="en-GB" sz="1400" dirty="0" err="1">
                <a:solidFill>
                  <a:schemeClr val="bg1"/>
                </a:solidFill>
              </a:rPr>
              <a:t>Netto</a:t>
            </a:r>
            <a:r>
              <a:rPr lang="en-GB" sz="1400" dirty="0">
                <a:solidFill>
                  <a:schemeClr val="bg1"/>
                </a:solidFill>
              </a:rPr>
              <a:t>, V. et al. (2018) Cities, from Information to Interaction. </a:t>
            </a:r>
            <a:r>
              <a:rPr lang="en-GB" sz="1400" i="1" dirty="0">
                <a:solidFill>
                  <a:schemeClr val="bg1"/>
                </a:solidFill>
              </a:rPr>
              <a:t>Entropy</a:t>
            </a:r>
            <a:r>
              <a:rPr lang="en-GB" sz="1400" dirty="0">
                <a:solidFill>
                  <a:schemeClr val="bg1"/>
                </a:solidFill>
              </a:rPr>
              <a:t>, </a:t>
            </a:r>
            <a:r>
              <a:rPr lang="en-GB" sz="1400" i="1" dirty="0">
                <a:solidFill>
                  <a:schemeClr val="bg1"/>
                </a:solidFill>
              </a:rPr>
              <a:t>20</a:t>
            </a:r>
            <a:r>
              <a:rPr lang="en-GB" sz="1400" dirty="0">
                <a:solidFill>
                  <a:schemeClr val="bg1"/>
                </a:solidFill>
              </a:rPr>
              <a:t>(11), 834.</a:t>
            </a:r>
          </a:p>
        </p:txBody>
      </p:sp>
      <p:pic>
        <p:nvPicPr>
          <p:cNvPr id="12" name="Content Placeholder 9">
            <a:extLst>
              <a:ext uri="{FF2B5EF4-FFF2-40B4-BE49-F238E27FC236}">
                <a16:creationId xmlns:a16="http://schemas.microsoft.com/office/drawing/2014/main" id="{B1E5D834-A7B1-49C4-B16F-BC73F412B224}"/>
              </a:ext>
            </a:extLst>
          </p:cNvPr>
          <p:cNvPicPr>
            <a:picLocks noChangeAspect="1"/>
          </p:cNvPicPr>
          <p:nvPr/>
        </p:nvPicPr>
        <p:blipFill rotWithShape="1">
          <a:blip r:embed="rId3"/>
          <a:srcRect r="16565"/>
          <a:stretch/>
        </p:blipFill>
        <p:spPr>
          <a:xfrm>
            <a:off x="5975999" y="1656000"/>
            <a:ext cx="5873051" cy="3546000"/>
          </a:xfrm>
          <a:prstGeom prst="rect">
            <a:avLst/>
          </a:prstGeom>
        </p:spPr>
      </p:pic>
    </p:spTree>
    <p:extLst>
      <p:ext uri="{BB962C8B-B14F-4D97-AF65-F5344CB8AC3E}">
        <p14:creationId xmlns:p14="http://schemas.microsoft.com/office/powerpoint/2010/main" val="2323555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1F3D2F-E3A5-48C0-BDFF-39CFA2F65205}"/>
              </a:ext>
            </a:extLst>
          </p:cNvPr>
          <p:cNvSpPr>
            <a:spLocks noGrp="1"/>
          </p:cNvSpPr>
          <p:nvPr>
            <p:ph type="title"/>
          </p:nvPr>
        </p:nvSpPr>
        <p:spPr/>
        <p:txBody>
          <a:bodyPr/>
          <a:lstStyle/>
          <a:p>
            <a:r>
              <a:rPr lang="nl-NL" dirty="0"/>
              <a:t>C</a:t>
            </a:r>
            <a:r>
              <a:rPr lang="en-GB" dirty="0" err="1"/>
              <a:t>ities</a:t>
            </a:r>
            <a:r>
              <a:rPr lang="en-GB" dirty="0"/>
              <a:t> as mechanisms of structuration</a:t>
            </a:r>
          </a:p>
        </p:txBody>
      </p:sp>
      <p:pic>
        <p:nvPicPr>
          <p:cNvPr id="5" name="Content Placeholder 14">
            <a:extLst>
              <a:ext uri="{FF2B5EF4-FFF2-40B4-BE49-F238E27FC236}">
                <a16:creationId xmlns:a16="http://schemas.microsoft.com/office/drawing/2014/main" id="{B562D138-FF2E-4A2C-9355-368A2106EA27}"/>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926" t="34919" r="3154" b="4840"/>
          <a:stretch/>
        </p:blipFill>
        <p:spPr>
          <a:xfrm>
            <a:off x="2182250" y="1627497"/>
            <a:ext cx="4952059" cy="2220415"/>
          </a:xfrm>
        </p:spPr>
      </p:pic>
      <p:pic>
        <p:nvPicPr>
          <p:cNvPr id="6" name="Content Placeholder 13">
            <a:extLst>
              <a:ext uri="{FF2B5EF4-FFF2-40B4-BE49-F238E27FC236}">
                <a16:creationId xmlns:a16="http://schemas.microsoft.com/office/drawing/2014/main" id="{7A695640-215C-42F2-ADA4-A8BB64FF3006}"/>
              </a:ext>
            </a:extLst>
          </p:cNvPr>
          <p:cNvPicPr>
            <a:picLocks noGrp="1" noChangeAspect="1"/>
          </p:cNvPicPr>
          <p:nvPr>
            <p:ph sz="quarter" idx="13"/>
          </p:nvPr>
        </p:nvPicPr>
        <p:blipFill rotWithShape="1">
          <a:blip r:embed="rId4" cstate="print">
            <a:extLst>
              <a:ext uri="{28A0092B-C50C-407E-A947-70E740481C1C}">
                <a14:useLocalDpi xmlns:a14="http://schemas.microsoft.com/office/drawing/2010/main" val="0"/>
              </a:ext>
            </a:extLst>
          </a:blip>
          <a:srcRect t="25303"/>
          <a:stretch/>
        </p:blipFill>
        <p:spPr>
          <a:xfrm>
            <a:off x="7134309" y="1627497"/>
            <a:ext cx="4732491" cy="2473960"/>
          </a:xfrm>
          <a:prstGeom prst="rect">
            <a:avLst/>
          </a:prstGeom>
        </p:spPr>
      </p:pic>
      <p:pic>
        <p:nvPicPr>
          <p:cNvPr id="7" name="Content Placeholder 8" descr="F:\SAGALASSOSBOOKERTUG\ua complete West side  Nice with NE Column\img034.jpg">
            <a:extLst>
              <a:ext uri="{FF2B5EF4-FFF2-40B4-BE49-F238E27FC236}">
                <a16:creationId xmlns:a16="http://schemas.microsoft.com/office/drawing/2014/main" id="{EA5F1EE5-37FE-4636-91A9-0BEDE41048A1}"/>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6525" b="14130"/>
          <a:stretch/>
        </p:blipFill>
        <p:spPr bwMode="auto">
          <a:xfrm>
            <a:off x="7144838" y="3597225"/>
            <a:ext cx="4721962" cy="2610999"/>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2">
            <a:extLst>
              <a:ext uri="{FF2B5EF4-FFF2-40B4-BE49-F238E27FC236}">
                <a16:creationId xmlns:a16="http://schemas.microsoft.com/office/drawing/2014/main" id="{A2551CA6-45E8-4CE8-9315-575B0106E22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7380" r="7294" b="41150"/>
          <a:stretch/>
        </p:blipFill>
        <p:spPr>
          <a:xfrm>
            <a:off x="2192779" y="3847912"/>
            <a:ext cx="4941530" cy="2360312"/>
          </a:xfrm>
          <a:prstGeom prst="rect">
            <a:avLst/>
          </a:prstGeom>
        </p:spPr>
      </p:pic>
      <p:sp>
        <p:nvSpPr>
          <p:cNvPr id="9" name="TextBox 8">
            <a:extLst>
              <a:ext uri="{FF2B5EF4-FFF2-40B4-BE49-F238E27FC236}">
                <a16:creationId xmlns:a16="http://schemas.microsoft.com/office/drawing/2014/main" id="{2E35B011-9D55-4D94-9B50-5C92027807AA}"/>
              </a:ext>
            </a:extLst>
          </p:cNvPr>
          <p:cNvSpPr txBox="1"/>
          <p:nvPr/>
        </p:nvSpPr>
        <p:spPr>
          <a:xfrm>
            <a:off x="576000" y="1627497"/>
            <a:ext cx="1411669" cy="369332"/>
          </a:xfrm>
          <a:prstGeom prst="rect">
            <a:avLst/>
          </a:prstGeom>
          <a:noFill/>
        </p:spPr>
        <p:txBody>
          <a:bodyPr wrap="none" rtlCol="0">
            <a:spAutoFit/>
          </a:bodyPr>
          <a:lstStyle/>
          <a:p>
            <a:r>
              <a:rPr lang="nl-NL" dirty="0" err="1"/>
              <a:t>Düzen</a:t>
            </a:r>
            <a:r>
              <a:rPr lang="nl-NL" dirty="0"/>
              <a:t> </a:t>
            </a:r>
            <a:r>
              <a:rPr lang="nl-NL" dirty="0" err="1"/>
              <a:t>Tepe</a:t>
            </a:r>
            <a:endParaRPr lang="en-GB" dirty="0"/>
          </a:p>
        </p:txBody>
      </p:sp>
      <p:sp>
        <p:nvSpPr>
          <p:cNvPr id="10" name="TextBox 9">
            <a:extLst>
              <a:ext uri="{FF2B5EF4-FFF2-40B4-BE49-F238E27FC236}">
                <a16:creationId xmlns:a16="http://schemas.microsoft.com/office/drawing/2014/main" id="{4FEA79FC-A258-4A3F-B87B-6F756A9EEAD2}"/>
              </a:ext>
            </a:extLst>
          </p:cNvPr>
          <p:cNvSpPr txBox="1"/>
          <p:nvPr/>
        </p:nvSpPr>
        <p:spPr>
          <a:xfrm>
            <a:off x="610369" y="3663246"/>
            <a:ext cx="1377300" cy="369332"/>
          </a:xfrm>
          <a:prstGeom prst="rect">
            <a:avLst/>
          </a:prstGeom>
          <a:noFill/>
        </p:spPr>
        <p:txBody>
          <a:bodyPr wrap="none" rtlCol="0">
            <a:spAutoFit/>
          </a:bodyPr>
          <a:lstStyle/>
          <a:p>
            <a:r>
              <a:rPr lang="nl-NL" dirty="0"/>
              <a:t>Sagalassos</a:t>
            </a:r>
            <a:endParaRPr lang="en-GB" dirty="0"/>
          </a:p>
        </p:txBody>
      </p:sp>
    </p:spTree>
    <p:extLst>
      <p:ext uri="{BB962C8B-B14F-4D97-AF65-F5344CB8AC3E}">
        <p14:creationId xmlns:p14="http://schemas.microsoft.com/office/powerpoint/2010/main" val="824482980"/>
      </p:ext>
    </p:extLst>
  </p:cSld>
  <p:clrMapOvr>
    <a:masterClrMapping/>
  </p:clrMapOvr>
</p:sld>
</file>

<file path=ppt/theme/theme1.xml><?xml version="1.0" encoding="utf-8"?>
<a:theme xmlns:a="http://schemas.openxmlformats.org/drawingml/2006/main" name="KU Leuven">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TotalTime>
  <Words>1775</Words>
  <Application>Microsoft Office PowerPoint</Application>
  <PresentationFormat>Widescreen</PresentationFormat>
  <Paragraphs>178</Paragraphs>
  <Slides>20</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Wingdings</vt:lpstr>
      <vt:lpstr>KU Leuven</vt:lpstr>
      <vt:lpstr>Conceptualising social complexity and inequality in urban networks.</vt:lpstr>
      <vt:lpstr>PowerPoint Presentation</vt:lpstr>
      <vt:lpstr>PowerPoint Presentation</vt:lpstr>
      <vt:lpstr>Social complexity and inequality</vt:lpstr>
      <vt:lpstr>Social complexity and complex systems</vt:lpstr>
      <vt:lpstr>Social complexity trajectories</vt:lpstr>
      <vt:lpstr>Complexity and inequality in cities: social entropy</vt:lpstr>
      <vt:lpstr>Complexity and inequality in cities: social structuration</vt:lpstr>
      <vt:lpstr>Cities as mechanisms of structuration</vt:lpstr>
      <vt:lpstr>Cities as information amplifiers</vt:lpstr>
      <vt:lpstr>Cities as information amplifiers: Central place formation</vt:lpstr>
      <vt:lpstr>Conclusion: Model of social complexity trajectories</vt:lpstr>
      <vt:lpstr>Thank you for your attention!  Dries Daems University of Leuven dries.daems@kuleuven.be @DriesDaems </vt:lpstr>
      <vt:lpstr>PowerPoint Presentation</vt:lpstr>
      <vt:lpstr>PowerPoint Presentation</vt:lpstr>
      <vt:lpstr>PowerPoint Presentation</vt:lpstr>
      <vt:lpstr>Mechanisms of complexity</vt:lpstr>
      <vt:lpstr>Complexity in social systems</vt:lpstr>
      <vt:lpstr>How does this work?</vt:lpstr>
      <vt:lpstr>Structuration: complexity thresholds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Conceptualising social complexity and inequality in urban networks.</dc:title>
  <dc:creator>Dries Daems</dc:creator>
  <cp:lastModifiedBy>Dries Daems</cp:lastModifiedBy>
  <cp:revision>13</cp:revision>
  <dcterms:created xsi:type="dcterms:W3CDTF">2019-12-17T12:17:58Z</dcterms:created>
  <dcterms:modified xsi:type="dcterms:W3CDTF">2019-12-18T08:19:24Z</dcterms:modified>
</cp:coreProperties>
</file>